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</p:sldMasterIdLst>
  <p:notesMasterIdLst>
    <p:notesMasterId r:id="rId51"/>
  </p:notesMasterIdLst>
  <p:sldIdLst>
    <p:sldId id="256" r:id="rId3"/>
    <p:sldId id="257" r:id="rId4"/>
    <p:sldId id="258" r:id="rId5"/>
    <p:sldId id="259" r:id="rId6"/>
    <p:sldId id="268" r:id="rId7"/>
    <p:sldId id="260" r:id="rId8"/>
    <p:sldId id="291" r:id="rId9"/>
    <p:sldId id="292" r:id="rId10"/>
    <p:sldId id="293" r:id="rId11"/>
    <p:sldId id="294" r:id="rId12"/>
    <p:sldId id="295" r:id="rId13"/>
    <p:sldId id="261" r:id="rId14"/>
    <p:sldId id="262" r:id="rId15"/>
    <p:sldId id="263" r:id="rId16"/>
    <p:sldId id="296" r:id="rId17"/>
    <p:sldId id="297" r:id="rId18"/>
    <p:sldId id="298" r:id="rId19"/>
    <p:sldId id="299" r:id="rId20"/>
    <p:sldId id="300" r:id="rId21"/>
    <p:sldId id="301" r:id="rId22"/>
    <p:sldId id="302" r:id="rId23"/>
    <p:sldId id="271" r:id="rId24"/>
    <p:sldId id="272" r:id="rId25"/>
    <p:sldId id="273" r:id="rId26"/>
    <p:sldId id="303" r:id="rId27"/>
    <p:sldId id="284" r:id="rId28"/>
    <p:sldId id="304" r:id="rId29"/>
    <p:sldId id="305" r:id="rId30"/>
    <p:sldId id="306" r:id="rId31"/>
    <p:sldId id="309" r:id="rId32"/>
    <p:sldId id="310" r:id="rId33"/>
    <p:sldId id="311" r:id="rId34"/>
    <p:sldId id="307" r:id="rId35"/>
    <p:sldId id="308" r:id="rId36"/>
    <p:sldId id="286" r:id="rId37"/>
    <p:sldId id="276" r:id="rId38"/>
    <p:sldId id="279" r:id="rId39"/>
    <p:sldId id="285" r:id="rId40"/>
    <p:sldId id="312" r:id="rId41"/>
    <p:sldId id="313" r:id="rId42"/>
    <p:sldId id="288" r:id="rId43"/>
    <p:sldId id="289" r:id="rId44"/>
    <p:sldId id="264" r:id="rId45"/>
    <p:sldId id="265" r:id="rId46"/>
    <p:sldId id="266" r:id="rId47"/>
    <p:sldId id="267" r:id="rId48"/>
    <p:sldId id="269" r:id="rId49"/>
    <p:sldId id="270" r:id="rId50"/>
  </p:sldIdLst>
  <p:sldSz cx="18288000" cy="10287000"/>
  <p:notesSz cx="6858000" cy="9144000"/>
  <p:embeddedFontLst>
    <p:embeddedFont>
      <p:font typeface="Sensei" panose="02020500000000000000" charset="0"/>
      <p:regular r:id="rId52"/>
    </p:embeddedFont>
    <p:embeddedFont>
      <p:font typeface="華康中特圓體" panose="020F0809000000000000" pitchFamily="49" charset="-120"/>
      <p:regular r:id="rId53"/>
    </p:embeddedFont>
    <p:embeddedFont>
      <p:font typeface="華康標楷體" panose="03000509000000000000" pitchFamily="65" charset="-120"/>
      <p:regular r:id="rId54"/>
    </p:embeddedFont>
    <p:embeddedFont>
      <p:font typeface="華康儷粗黑" panose="020B0709000000000000" pitchFamily="49" charset="-120"/>
      <p:regular r:id="rId55"/>
    </p:embeddedFont>
    <p:embeddedFont>
      <p:font typeface="華康儷粗圓(P)" panose="020F0700000000000000" pitchFamily="34" charset="-120"/>
      <p:regular r:id="rId56"/>
    </p:embeddedFont>
    <p:embeddedFont>
      <p:font typeface="微軟正黑體" panose="020B0604030504040204" pitchFamily="34" charset="-120"/>
      <p:regular r:id="rId57"/>
      <p:bold r:id="rId58"/>
    </p:embeddedFont>
    <p:embeddedFont>
      <p:font typeface="標楷體" panose="03000509000000000000" pitchFamily="65" charset="-120"/>
      <p:regular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E2"/>
    <a:srgbClr val="FFE0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21" autoAdjust="0"/>
    <p:restoredTop sz="90605" autoAdjust="0"/>
  </p:normalViewPr>
  <p:slideViewPr>
    <p:cSldViewPr>
      <p:cViewPr varScale="1">
        <p:scale>
          <a:sx n="66" d="100"/>
          <a:sy n="66" d="100"/>
        </p:scale>
        <p:origin x="822" y="-2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4.fntdata"/><Relationship Id="rId63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2.fntdata"/><Relationship Id="rId58" Type="http://schemas.openxmlformats.org/officeDocument/2006/relationships/font" Target="fonts/font7.fntdata"/><Relationship Id="rId5" Type="http://schemas.openxmlformats.org/officeDocument/2006/relationships/slide" Target="slides/slide3.xml"/><Relationship Id="rId61" Type="http://schemas.openxmlformats.org/officeDocument/2006/relationships/viewProps" Target="view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5.fntdata"/><Relationship Id="rId8" Type="http://schemas.openxmlformats.org/officeDocument/2006/relationships/slide" Target="slides/slide6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8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3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6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1.fntdata"/><Relationship Id="rId6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CD6900-4184-4349-9F3B-D75FFD33DA57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1BBCFC-69D4-44D9-9055-6F391E8BD4F2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949985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1BBCFC-69D4-44D9-9055-6F391E8BD4F2}" type="slidenum">
              <a:rPr kumimoji="0" lang="zh-TW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zh-TW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02907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AEDDC23-EEC8-36B7-73D4-2F11193DD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6EF887D8-41C1-A41A-0EF5-3FB71DAEE3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zh-TW" altLang="en-US"/>
              <a:t>按一下以編輯母片子標題樣式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618173DA-BD9A-F39A-051F-07C4B8E49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AF912237-EEE3-B976-4FF7-27D751A284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3D26E64-4B81-5FBA-4B90-65FE2BBD0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09726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B0D3BF5-F2B5-BB79-1D1C-C1FC3393E8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B89351C-2079-8C75-38F0-5AEFCD78F4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D42D208-FD6D-8625-A3E9-C5A70D7CF6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3549FF83-0621-90F4-8DB0-465DE6E5B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168D44EF-C4AF-35CC-8D70-5939057729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401462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8B0AB3E-8CC7-D01C-F6A5-3163E2288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FE270A3E-59CD-517F-73FD-FFD59E9D38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82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82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410532C-8E10-DEFA-D23E-4B04F33EB8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AB49D8A-F996-3ACD-FFCC-78DB3C11C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D9B2B002-A14A-352C-5AAA-0FAAA7280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851206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B2D7FB8-301B-98E7-AAA7-99D28E4344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BFFA629-A934-35DC-DEAD-28F7AB21467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42972B42-72AD-21D2-DBDA-9961593CF2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D91EAFB8-B474-364F-3595-FBD24F44C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79354B32-D057-BCA2-AB30-F05561FE9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72C47637-6D9A-7AAB-AC57-58839F3A01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092950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F370CA-7B9B-DF00-DDB3-7DB16AC2A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D41E4A31-FDA5-003B-F660-DA2E22694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770CD918-185C-994F-F5AE-8CB978DD5A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>
            <a:extLst>
              <a:ext uri="{FF2B5EF4-FFF2-40B4-BE49-F238E27FC236}">
                <a16:creationId xmlns:a16="http://schemas.microsoft.com/office/drawing/2014/main" id="{D9CD8A95-2B0D-B8AE-DD4A-0949440A77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8F9FF09B-4827-C19F-5C24-C0BE5205E3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>
            <a:extLst>
              <a:ext uri="{FF2B5EF4-FFF2-40B4-BE49-F238E27FC236}">
                <a16:creationId xmlns:a16="http://schemas.microsoft.com/office/drawing/2014/main" id="{CE0014FD-ADF6-3214-0851-8F4B1D0E4F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8" name="頁尾版面配置區 7">
            <a:extLst>
              <a:ext uri="{FF2B5EF4-FFF2-40B4-BE49-F238E27FC236}">
                <a16:creationId xmlns:a16="http://schemas.microsoft.com/office/drawing/2014/main" id="{E09B8390-B39E-7E08-902D-83417CCABA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>
            <a:extLst>
              <a:ext uri="{FF2B5EF4-FFF2-40B4-BE49-F238E27FC236}">
                <a16:creationId xmlns:a16="http://schemas.microsoft.com/office/drawing/2014/main" id="{20EEE0C5-4585-D608-14DE-1741958F0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17917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7E8BBCF-7963-F259-EB63-CF02C7233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>
            <a:extLst>
              <a:ext uri="{FF2B5EF4-FFF2-40B4-BE49-F238E27FC236}">
                <a16:creationId xmlns:a16="http://schemas.microsoft.com/office/drawing/2014/main" id="{53CC5238-F570-1C03-BAE1-08B95C650D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4" name="頁尾版面配置區 3">
            <a:extLst>
              <a:ext uri="{FF2B5EF4-FFF2-40B4-BE49-F238E27FC236}">
                <a16:creationId xmlns:a16="http://schemas.microsoft.com/office/drawing/2014/main" id="{20236742-8B30-5554-E0DB-BB5037BE0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>
            <a:extLst>
              <a:ext uri="{FF2B5EF4-FFF2-40B4-BE49-F238E27FC236}">
                <a16:creationId xmlns:a16="http://schemas.microsoft.com/office/drawing/2014/main" id="{E94A838D-A91B-D80A-D5A5-FF6F12CE3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061760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>
            <a:extLst>
              <a:ext uri="{FF2B5EF4-FFF2-40B4-BE49-F238E27FC236}">
                <a16:creationId xmlns:a16="http://schemas.microsoft.com/office/drawing/2014/main" id="{B5724967-DA37-A0C5-4E28-52F038331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3" name="頁尾版面配置區 2">
            <a:extLst>
              <a:ext uri="{FF2B5EF4-FFF2-40B4-BE49-F238E27FC236}">
                <a16:creationId xmlns:a16="http://schemas.microsoft.com/office/drawing/2014/main" id="{9D3C09F5-5CB1-A17B-8928-89812EA57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63945209-29DA-4D47-3268-645A8F0AAB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3191009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46400EE-8C3D-0DE9-A364-0FAA53C04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774C778-A8A1-2111-1465-A478164E9F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4352DD90-9005-F462-D951-65CD80BF56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571A5E5A-C89B-5250-6C42-F9672891A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23669EED-95E0-415B-9D0F-CCDB6B8C18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DD8B27DE-3CB0-D931-26BA-771B22AFA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06409312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1BFABA6-7D5E-E849-C8AB-C3EE485378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>
            <a:extLst>
              <a:ext uri="{FF2B5EF4-FFF2-40B4-BE49-F238E27FC236}">
                <a16:creationId xmlns:a16="http://schemas.microsoft.com/office/drawing/2014/main" id="{DA3AD7F1-E39D-6FB7-A5DE-742A7B12E74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endParaRPr lang="zh-TW" altLang="en-US"/>
          </a:p>
        </p:txBody>
      </p:sp>
      <p:sp>
        <p:nvSpPr>
          <p:cNvPr id="4" name="文字版面配置區 3">
            <a:extLst>
              <a:ext uri="{FF2B5EF4-FFF2-40B4-BE49-F238E27FC236}">
                <a16:creationId xmlns:a16="http://schemas.microsoft.com/office/drawing/2014/main" id="{BF4A2D81-71F6-402F-25BB-24F772B3EF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>
            <a:extLst>
              <a:ext uri="{FF2B5EF4-FFF2-40B4-BE49-F238E27FC236}">
                <a16:creationId xmlns:a16="http://schemas.microsoft.com/office/drawing/2014/main" id="{82A29FA5-CBC0-2F16-0F61-CC54589E4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6" name="頁尾版面配置區 5">
            <a:extLst>
              <a:ext uri="{FF2B5EF4-FFF2-40B4-BE49-F238E27FC236}">
                <a16:creationId xmlns:a16="http://schemas.microsoft.com/office/drawing/2014/main" id="{B6C0D123-FF2C-038E-6EF2-27EE1D5EE7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>
            <a:extLst>
              <a:ext uri="{FF2B5EF4-FFF2-40B4-BE49-F238E27FC236}">
                <a16:creationId xmlns:a16="http://schemas.microsoft.com/office/drawing/2014/main" id="{A18C9197-43A5-9B57-696B-8A2C516EF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7958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DDF19DC-CAB2-0850-5AC9-AD58328C73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FEDC9C7A-224A-F082-42AC-211DC8D2E4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1216283C-8BBB-1CCA-A2F9-82F257C6B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4960F71-BBB3-0302-9709-3D32EF7ED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BB707010-2033-A55D-FAB4-C27897BFB3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127918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>
            <a:extLst>
              <a:ext uri="{FF2B5EF4-FFF2-40B4-BE49-F238E27FC236}">
                <a16:creationId xmlns:a16="http://schemas.microsoft.com/office/drawing/2014/main" id="{2099206B-916E-1AD6-27E1-1EAA9432492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>
            <a:extLst>
              <a:ext uri="{FF2B5EF4-FFF2-40B4-BE49-F238E27FC236}">
                <a16:creationId xmlns:a16="http://schemas.microsoft.com/office/drawing/2014/main" id="{52F479BD-ED36-0BE3-BEEF-D8C5F284D4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FDF3FC05-147B-E929-87B3-D351B2252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106171F8-6AC9-55B9-438A-2BA980863B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E392AE58-75E5-AAAD-CB29-274FD1FFD5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35643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>
            <a:extLst>
              <a:ext uri="{FF2B5EF4-FFF2-40B4-BE49-F238E27FC236}">
                <a16:creationId xmlns:a16="http://schemas.microsoft.com/office/drawing/2014/main" id="{E57DA9F9-54C3-B230-3FBE-8BE47EFF7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7C6AB42F-5E4E-2081-E491-CECAE6903B1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>
            <a:extLst>
              <a:ext uri="{FF2B5EF4-FFF2-40B4-BE49-F238E27FC236}">
                <a16:creationId xmlns:a16="http://schemas.microsoft.com/office/drawing/2014/main" id="{564B201D-F9E0-B369-E517-7492D0AE4AB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8D564DC-099A-4496-AE7F-E66A9D71C964}" type="datetimeFigureOut">
              <a:rPr lang="zh-TW" altLang="en-US" smtClean="0"/>
              <a:t>2026/9/14</a:t>
            </a:fld>
            <a:endParaRPr lang="zh-TW" altLang="en-US"/>
          </a:p>
        </p:txBody>
      </p:sp>
      <p:sp>
        <p:nvSpPr>
          <p:cNvPr id="5" name="頁尾版面配置區 4">
            <a:extLst>
              <a:ext uri="{FF2B5EF4-FFF2-40B4-BE49-F238E27FC236}">
                <a16:creationId xmlns:a16="http://schemas.microsoft.com/office/drawing/2014/main" id="{98342AFF-3BBA-00A5-7578-02DB5EEFF0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>
            <a:extLst>
              <a:ext uri="{FF2B5EF4-FFF2-40B4-BE49-F238E27FC236}">
                <a16:creationId xmlns:a16="http://schemas.microsoft.com/office/drawing/2014/main" id="{43F4F3A8-6F57-DF1E-FDBD-58706DB7B6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876B2C-2733-4135-9CFF-4C61AB0FB3C7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559360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svg"/><Relationship Id="rId3" Type="http://schemas.openxmlformats.org/officeDocument/2006/relationships/image" Target="../media/image12.svg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6.sv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2.svg"/><Relationship Id="rId7" Type="http://schemas.openxmlformats.org/officeDocument/2006/relationships/image" Target="../media/image10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image" Target="../media/image14.svg"/><Relationship Id="rId5" Type="http://schemas.openxmlformats.org/officeDocument/2006/relationships/image" Target="../media/image2.svg"/><Relationship Id="rId10" Type="http://schemas.openxmlformats.org/officeDocument/2006/relationships/image" Target="../media/image13.png"/><Relationship Id="rId4" Type="http://schemas.openxmlformats.org/officeDocument/2006/relationships/image" Target="../media/image1.png"/><Relationship Id="rId9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svg"/><Relationship Id="rId7" Type="http://schemas.openxmlformats.org/officeDocument/2006/relationships/image" Target="../media/image4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0.svg"/><Relationship Id="rId5" Type="http://schemas.openxmlformats.org/officeDocument/2006/relationships/image" Target="../media/image2.svg"/><Relationship Id="rId10" Type="http://schemas.openxmlformats.org/officeDocument/2006/relationships/image" Target="../media/image9.png"/><Relationship Id="rId4" Type="http://schemas.openxmlformats.org/officeDocument/2006/relationships/image" Target="../media/image1.png"/><Relationship Id="rId9" Type="http://schemas.openxmlformats.org/officeDocument/2006/relationships/image" Target="../media/image1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.svg"/><Relationship Id="rId5" Type="http://schemas.openxmlformats.org/officeDocument/2006/relationships/image" Target="../media/image4.svg"/><Relationship Id="rId10" Type="http://schemas.openxmlformats.org/officeDocument/2006/relationships/image" Target="../media/image1.png"/><Relationship Id="rId4" Type="http://schemas.openxmlformats.org/officeDocument/2006/relationships/image" Target="../media/image3.png"/><Relationship Id="rId9" Type="http://schemas.openxmlformats.org/officeDocument/2006/relationships/image" Target="../media/image1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.svg"/><Relationship Id="rId7" Type="http://schemas.openxmlformats.org/officeDocument/2006/relationships/image" Target="../media/image4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12.svg"/><Relationship Id="rId5" Type="http://schemas.openxmlformats.org/officeDocument/2006/relationships/image" Target="../media/image10.svg"/><Relationship Id="rId10" Type="http://schemas.openxmlformats.org/officeDocument/2006/relationships/image" Target="../media/image11.png"/><Relationship Id="rId4" Type="http://schemas.openxmlformats.org/officeDocument/2006/relationships/image" Target="../media/image9.png"/><Relationship Id="rId9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svg"/><Relationship Id="rId3" Type="http://schemas.openxmlformats.org/officeDocument/2006/relationships/image" Target="../media/image18.svg"/><Relationship Id="rId7" Type="http://schemas.openxmlformats.org/officeDocument/2006/relationships/image" Target="../media/image22.sv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26.svg"/><Relationship Id="rId5" Type="http://schemas.openxmlformats.org/officeDocument/2006/relationships/image" Target="../media/image20.svg"/><Relationship Id="rId15" Type="http://schemas.openxmlformats.org/officeDocument/2006/relationships/image" Target="../media/image3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4.svg"/><Relationship Id="rId3" Type="http://schemas.openxmlformats.org/officeDocument/2006/relationships/image" Target="../media/image18.svg"/><Relationship Id="rId7" Type="http://schemas.openxmlformats.org/officeDocument/2006/relationships/image" Target="../media/image26.svg"/><Relationship Id="rId12" Type="http://schemas.openxmlformats.org/officeDocument/2006/relationships/image" Target="../media/image3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32.svg"/><Relationship Id="rId5" Type="http://schemas.openxmlformats.org/officeDocument/2006/relationships/image" Target="../media/image20.svg"/><Relationship Id="rId10" Type="http://schemas.openxmlformats.org/officeDocument/2006/relationships/image" Target="../media/image31.png"/><Relationship Id="rId4" Type="http://schemas.openxmlformats.org/officeDocument/2006/relationships/image" Target="../media/image19.png"/><Relationship Id="rId9" Type="http://schemas.openxmlformats.org/officeDocument/2006/relationships/image" Target="../media/image28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28.svg"/><Relationship Id="rId3" Type="http://schemas.openxmlformats.org/officeDocument/2006/relationships/image" Target="../media/image18.svg"/><Relationship Id="rId7" Type="http://schemas.openxmlformats.org/officeDocument/2006/relationships/image" Target="../media/image30.svg"/><Relationship Id="rId12" Type="http://schemas.openxmlformats.org/officeDocument/2006/relationships/image" Target="../media/image27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2.svg"/><Relationship Id="rId5" Type="http://schemas.openxmlformats.org/officeDocument/2006/relationships/image" Target="../media/image26.svg"/><Relationship Id="rId15" Type="http://schemas.openxmlformats.org/officeDocument/2006/relationships/image" Target="../media/image38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6.svg"/><Relationship Id="rId14" Type="http://schemas.openxmlformats.org/officeDocument/2006/relationships/image" Target="../media/image3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40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18.svg"/><Relationship Id="rId7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4.svg"/><Relationship Id="rId10" Type="http://schemas.openxmlformats.org/officeDocument/2006/relationships/image" Target="../media/image30.svg"/><Relationship Id="rId4" Type="http://schemas.openxmlformats.org/officeDocument/2006/relationships/image" Target="../media/image23.png"/><Relationship Id="rId9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3" Type="http://schemas.openxmlformats.org/officeDocument/2006/relationships/image" Target="../media/image18.sv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10" Type="http://schemas.openxmlformats.org/officeDocument/2006/relationships/image" Target="../media/image28.svg"/><Relationship Id="rId4" Type="http://schemas.openxmlformats.org/officeDocument/2006/relationships/image" Target="../media/image42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44.png"/><Relationship Id="rId3" Type="http://schemas.openxmlformats.org/officeDocument/2006/relationships/image" Target="../media/image18.svg"/><Relationship Id="rId7" Type="http://schemas.openxmlformats.org/officeDocument/2006/relationships/image" Target="../media/image30.svg"/><Relationship Id="rId12" Type="http://schemas.openxmlformats.org/officeDocument/2006/relationships/image" Target="../media/image4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28.svg"/><Relationship Id="rId5" Type="http://schemas.openxmlformats.org/officeDocument/2006/relationships/image" Target="../media/image26.svg"/><Relationship Id="rId10" Type="http://schemas.openxmlformats.org/officeDocument/2006/relationships/image" Target="../media/image27.png"/><Relationship Id="rId4" Type="http://schemas.openxmlformats.org/officeDocument/2006/relationships/image" Target="../media/image25.png"/><Relationship Id="rId9" Type="http://schemas.openxmlformats.org/officeDocument/2006/relationships/image" Target="../media/image36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18.svg"/><Relationship Id="rId7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4.svg"/><Relationship Id="rId10" Type="http://schemas.openxmlformats.org/officeDocument/2006/relationships/image" Target="../media/image47.gif"/><Relationship Id="rId4" Type="http://schemas.openxmlformats.org/officeDocument/2006/relationships/image" Target="../media/image23.png"/><Relationship Id="rId9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18.svg"/><Relationship Id="rId7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4.svg"/><Relationship Id="rId10" Type="http://schemas.openxmlformats.org/officeDocument/2006/relationships/image" Target="../media/image30.svg"/><Relationship Id="rId4" Type="http://schemas.openxmlformats.org/officeDocument/2006/relationships/image" Target="../media/image23.png"/><Relationship Id="rId9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18.svg"/><Relationship Id="rId7" Type="http://schemas.openxmlformats.org/officeDocument/2006/relationships/image" Target="../media/image30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54.jpeg"/><Relationship Id="rId5" Type="http://schemas.openxmlformats.org/officeDocument/2006/relationships/image" Target="../media/image28.svg"/><Relationship Id="rId10" Type="http://schemas.openxmlformats.org/officeDocument/2006/relationships/image" Target="../media/image53.png"/><Relationship Id="rId4" Type="http://schemas.openxmlformats.org/officeDocument/2006/relationships/image" Target="../media/image27.png"/><Relationship Id="rId9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40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5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5.png"/><Relationship Id="rId5" Type="http://schemas.openxmlformats.org/officeDocument/2006/relationships/image" Target="../media/image40.svg"/><Relationship Id="rId4" Type="http://schemas.openxmlformats.org/officeDocument/2006/relationships/image" Target="../media/image3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58.png"/><Relationship Id="rId3" Type="http://schemas.openxmlformats.org/officeDocument/2006/relationships/image" Target="../media/image18.svg"/><Relationship Id="rId7" Type="http://schemas.openxmlformats.org/officeDocument/2006/relationships/image" Target="../media/image25.png"/><Relationship Id="rId12" Type="http://schemas.openxmlformats.org/officeDocument/2006/relationships/image" Target="../media/image34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svg"/><Relationship Id="rId11" Type="http://schemas.openxmlformats.org/officeDocument/2006/relationships/image" Target="../media/image33.png"/><Relationship Id="rId5" Type="http://schemas.openxmlformats.org/officeDocument/2006/relationships/image" Target="../media/image19.png"/><Relationship Id="rId15" Type="http://schemas.openxmlformats.org/officeDocument/2006/relationships/image" Target="../media/image32.svg"/><Relationship Id="rId10" Type="http://schemas.openxmlformats.org/officeDocument/2006/relationships/image" Target="../media/image28.svg"/><Relationship Id="rId4" Type="http://schemas.openxmlformats.org/officeDocument/2006/relationships/image" Target="../media/image57.png"/><Relationship Id="rId9" Type="http://schemas.openxmlformats.org/officeDocument/2006/relationships/image" Target="../media/image27.png"/><Relationship Id="rId14" Type="http://schemas.openxmlformats.org/officeDocument/2006/relationships/image" Target="../media/image3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40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8.svg"/><Relationship Id="rId7" Type="http://schemas.openxmlformats.org/officeDocument/2006/relationships/image" Target="../media/image6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1.png"/><Relationship Id="rId5" Type="http://schemas.openxmlformats.org/officeDocument/2006/relationships/image" Target="../media/image60.svg"/><Relationship Id="rId10" Type="http://schemas.openxmlformats.org/officeDocument/2006/relationships/image" Target="../media/image63.png"/><Relationship Id="rId4" Type="http://schemas.openxmlformats.org/officeDocument/2006/relationships/image" Target="../media/image59.png"/><Relationship Id="rId9" Type="http://schemas.openxmlformats.org/officeDocument/2006/relationships/image" Target="../media/image28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3" Type="http://schemas.openxmlformats.org/officeDocument/2006/relationships/image" Target="../media/image18.svg"/><Relationship Id="rId7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4.png"/><Relationship Id="rId5" Type="http://schemas.openxmlformats.org/officeDocument/2006/relationships/image" Target="../media/image20.svg"/><Relationship Id="rId10" Type="http://schemas.openxmlformats.org/officeDocument/2006/relationships/image" Target="../media/image28.svg"/><Relationship Id="rId4" Type="http://schemas.openxmlformats.org/officeDocument/2006/relationships/image" Target="../media/image19.png"/><Relationship Id="rId9" Type="http://schemas.openxmlformats.org/officeDocument/2006/relationships/image" Target="../media/image27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18.svg"/><Relationship Id="rId7" Type="http://schemas.openxmlformats.org/officeDocument/2006/relationships/image" Target="../media/image2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7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67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69.svg"/><Relationship Id="rId4" Type="http://schemas.openxmlformats.org/officeDocument/2006/relationships/image" Target="../media/image66.svg"/><Relationship Id="rId9" Type="http://schemas.openxmlformats.org/officeDocument/2006/relationships/image" Target="../media/image7.png"/><Relationship Id="rId14" Type="http://schemas.openxmlformats.org/officeDocument/2006/relationships/image" Target="../media/image71.sv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9.svg"/><Relationship Id="rId3" Type="http://schemas.openxmlformats.org/officeDocument/2006/relationships/image" Target="../media/image66.svg"/><Relationship Id="rId7" Type="http://schemas.openxmlformats.org/officeDocument/2006/relationships/image" Target="../media/image71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70.svg"/><Relationship Id="rId5" Type="http://schemas.openxmlformats.org/officeDocument/2006/relationships/image" Target="../media/image67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8.sv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9.svg"/><Relationship Id="rId3" Type="http://schemas.openxmlformats.org/officeDocument/2006/relationships/image" Target="../media/image66.svg"/><Relationship Id="rId7" Type="http://schemas.openxmlformats.org/officeDocument/2006/relationships/image" Target="../media/image71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70.svg"/><Relationship Id="rId5" Type="http://schemas.openxmlformats.org/officeDocument/2006/relationships/image" Target="../media/image67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8.svg"/><Relationship Id="rId14" Type="http://schemas.openxmlformats.org/officeDocument/2006/relationships/image" Target="../media/image7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9.svg"/><Relationship Id="rId3" Type="http://schemas.openxmlformats.org/officeDocument/2006/relationships/image" Target="../media/image66.svg"/><Relationship Id="rId7" Type="http://schemas.openxmlformats.org/officeDocument/2006/relationships/image" Target="../media/image71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70.svg"/><Relationship Id="rId5" Type="http://schemas.openxmlformats.org/officeDocument/2006/relationships/image" Target="../media/image67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8.svg"/><Relationship Id="rId14" Type="http://schemas.openxmlformats.org/officeDocument/2006/relationships/image" Target="../media/image73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9.svg"/><Relationship Id="rId3" Type="http://schemas.openxmlformats.org/officeDocument/2006/relationships/image" Target="../media/image66.svg"/><Relationship Id="rId7" Type="http://schemas.openxmlformats.org/officeDocument/2006/relationships/image" Target="../media/image71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70.svg"/><Relationship Id="rId5" Type="http://schemas.openxmlformats.org/officeDocument/2006/relationships/image" Target="../media/image67.svg"/><Relationship Id="rId15" Type="http://schemas.openxmlformats.org/officeDocument/2006/relationships/image" Target="../media/image75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8.svg"/><Relationship Id="rId14" Type="http://schemas.openxmlformats.org/officeDocument/2006/relationships/image" Target="../media/image74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9.svg"/><Relationship Id="rId3" Type="http://schemas.openxmlformats.org/officeDocument/2006/relationships/image" Target="../media/image66.svg"/><Relationship Id="rId7" Type="http://schemas.openxmlformats.org/officeDocument/2006/relationships/image" Target="../media/image71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70.svg"/><Relationship Id="rId5" Type="http://schemas.openxmlformats.org/officeDocument/2006/relationships/image" Target="../media/image67.svg"/><Relationship Id="rId15" Type="http://schemas.openxmlformats.org/officeDocument/2006/relationships/image" Target="../media/image77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8.svg"/><Relationship Id="rId14" Type="http://schemas.openxmlformats.org/officeDocument/2006/relationships/image" Target="../media/image76.jpe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9.svg"/><Relationship Id="rId3" Type="http://schemas.openxmlformats.org/officeDocument/2006/relationships/image" Target="../media/image66.svg"/><Relationship Id="rId7" Type="http://schemas.openxmlformats.org/officeDocument/2006/relationships/image" Target="../media/image71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70.svg"/><Relationship Id="rId5" Type="http://schemas.openxmlformats.org/officeDocument/2006/relationships/image" Target="../media/image67.svg"/><Relationship Id="rId15" Type="http://schemas.openxmlformats.org/officeDocument/2006/relationships/image" Target="../media/image79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8.svg"/><Relationship Id="rId14" Type="http://schemas.openxmlformats.org/officeDocument/2006/relationships/image" Target="../media/image78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9.svg"/><Relationship Id="rId3" Type="http://schemas.openxmlformats.org/officeDocument/2006/relationships/image" Target="../media/image66.svg"/><Relationship Id="rId7" Type="http://schemas.openxmlformats.org/officeDocument/2006/relationships/image" Target="../media/image71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70.svg"/><Relationship Id="rId5" Type="http://schemas.openxmlformats.org/officeDocument/2006/relationships/image" Target="../media/image67.svg"/><Relationship Id="rId15" Type="http://schemas.openxmlformats.org/officeDocument/2006/relationships/image" Target="../media/image81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8.svg"/><Relationship Id="rId14" Type="http://schemas.openxmlformats.org/officeDocument/2006/relationships/image" Target="../media/image80.jpe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9.svg"/><Relationship Id="rId3" Type="http://schemas.openxmlformats.org/officeDocument/2006/relationships/image" Target="../media/image66.svg"/><Relationship Id="rId7" Type="http://schemas.openxmlformats.org/officeDocument/2006/relationships/image" Target="../media/image71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70.svg"/><Relationship Id="rId5" Type="http://schemas.openxmlformats.org/officeDocument/2006/relationships/image" Target="../media/image67.svg"/><Relationship Id="rId15" Type="http://schemas.openxmlformats.org/officeDocument/2006/relationships/image" Target="../media/image83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8.svg"/><Relationship Id="rId14" Type="http://schemas.openxmlformats.org/officeDocument/2006/relationships/image" Target="../media/image82.jpe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69.svg"/><Relationship Id="rId3" Type="http://schemas.openxmlformats.org/officeDocument/2006/relationships/image" Target="../media/image66.svg"/><Relationship Id="rId7" Type="http://schemas.openxmlformats.org/officeDocument/2006/relationships/image" Target="../media/image71.svg"/><Relationship Id="rId12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86.jpe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1.png"/><Relationship Id="rId11" Type="http://schemas.openxmlformats.org/officeDocument/2006/relationships/image" Target="../media/image70.svg"/><Relationship Id="rId5" Type="http://schemas.openxmlformats.org/officeDocument/2006/relationships/image" Target="../media/image67.svg"/><Relationship Id="rId15" Type="http://schemas.openxmlformats.org/officeDocument/2006/relationships/image" Target="../media/image85.jpe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68.svg"/><Relationship Id="rId14" Type="http://schemas.openxmlformats.org/officeDocument/2006/relationships/image" Target="../media/image84.jp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90.svg"/><Relationship Id="rId3" Type="http://schemas.openxmlformats.org/officeDocument/2006/relationships/image" Target="../media/image71.svg"/><Relationship Id="rId7" Type="http://schemas.openxmlformats.org/officeDocument/2006/relationships/image" Target="../media/image66.svg"/><Relationship Id="rId12" Type="http://schemas.openxmlformats.org/officeDocument/2006/relationships/image" Target="../media/image8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88.svg"/><Relationship Id="rId5" Type="http://schemas.openxmlformats.org/officeDocument/2006/relationships/image" Target="../media/image70.svg"/><Relationship Id="rId10" Type="http://schemas.openxmlformats.org/officeDocument/2006/relationships/image" Target="../media/image87.png"/><Relationship Id="rId4" Type="http://schemas.openxmlformats.org/officeDocument/2006/relationships/image" Target="../media/image9.png"/><Relationship Id="rId9" Type="http://schemas.openxmlformats.org/officeDocument/2006/relationships/image" Target="../media/image67.sv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92.jpg"/><Relationship Id="rId3" Type="http://schemas.openxmlformats.org/officeDocument/2006/relationships/image" Target="../media/image71.svg"/><Relationship Id="rId7" Type="http://schemas.openxmlformats.org/officeDocument/2006/relationships/image" Target="../media/image66.svg"/><Relationship Id="rId12" Type="http://schemas.openxmlformats.org/officeDocument/2006/relationships/image" Target="../media/image91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90.svg"/><Relationship Id="rId5" Type="http://schemas.openxmlformats.org/officeDocument/2006/relationships/image" Target="../media/image70.svg"/><Relationship Id="rId10" Type="http://schemas.openxmlformats.org/officeDocument/2006/relationships/image" Target="../media/image89.png"/><Relationship Id="rId4" Type="http://schemas.openxmlformats.org/officeDocument/2006/relationships/image" Target="../media/image9.png"/><Relationship Id="rId9" Type="http://schemas.openxmlformats.org/officeDocument/2006/relationships/image" Target="../media/image67.sv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90.svg"/><Relationship Id="rId3" Type="http://schemas.openxmlformats.org/officeDocument/2006/relationships/image" Target="../media/image71.svg"/><Relationship Id="rId7" Type="http://schemas.openxmlformats.org/officeDocument/2006/relationships/image" Target="../media/image66.svg"/><Relationship Id="rId12" Type="http://schemas.openxmlformats.org/officeDocument/2006/relationships/image" Target="../media/image8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88.svg"/><Relationship Id="rId5" Type="http://schemas.openxmlformats.org/officeDocument/2006/relationships/image" Target="../media/image70.svg"/><Relationship Id="rId15" Type="http://schemas.openxmlformats.org/officeDocument/2006/relationships/image" Target="../media/image94.jpg"/><Relationship Id="rId10" Type="http://schemas.openxmlformats.org/officeDocument/2006/relationships/image" Target="../media/image87.png"/><Relationship Id="rId4" Type="http://schemas.openxmlformats.org/officeDocument/2006/relationships/image" Target="../media/image9.png"/><Relationship Id="rId9" Type="http://schemas.openxmlformats.org/officeDocument/2006/relationships/image" Target="../media/image67.svg"/><Relationship Id="rId14" Type="http://schemas.openxmlformats.org/officeDocument/2006/relationships/image" Target="../media/image93.jp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90.svg"/><Relationship Id="rId3" Type="http://schemas.openxmlformats.org/officeDocument/2006/relationships/image" Target="../media/image71.svg"/><Relationship Id="rId7" Type="http://schemas.openxmlformats.org/officeDocument/2006/relationships/image" Target="../media/image66.svg"/><Relationship Id="rId12" Type="http://schemas.openxmlformats.org/officeDocument/2006/relationships/image" Target="../media/image8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88.svg"/><Relationship Id="rId5" Type="http://schemas.openxmlformats.org/officeDocument/2006/relationships/image" Target="../media/image70.svg"/><Relationship Id="rId15" Type="http://schemas.openxmlformats.org/officeDocument/2006/relationships/image" Target="../media/image96.jpg"/><Relationship Id="rId10" Type="http://schemas.openxmlformats.org/officeDocument/2006/relationships/image" Target="../media/image87.png"/><Relationship Id="rId4" Type="http://schemas.openxmlformats.org/officeDocument/2006/relationships/image" Target="../media/image9.png"/><Relationship Id="rId9" Type="http://schemas.openxmlformats.org/officeDocument/2006/relationships/image" Target="../media/image67.svg"/><Relationship Id="rId14" Type="http://schemas.openxmlformats.org/officeDocument/2006/relationships/image" Target="../media/image95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71.svg"/><Relationship Id="rId7" Type="http://schemas.openxmlformats.org/officeDocument/2006/relationships/image" Target="../media/image6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98.jpeg"/><Relationship Id="rId5" Type="http://schemas.openxmlformats.org/officeDocument/2006/relationships/image" Target="../media/image70.svg"/><Relationship Id="rId10" Type="http://schemas.openxmlformats.org/officeDocument/2006/relationships/image" Target="../media/image97.jpg"/><Relationship Id="rId4" Type="http://schemas.openxmlformats.org/officeDocument/2006/relationships/image" Target="../media/image9.png"/><Relationship Id="rId9" Type="http://schemas.openxmlformats.org/officeDocument/2006/relationships/image" Target="../media/image67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svg"/><Relationship Id="rId3" Type="http://schemas.openxmlformats.org/officeDocument/2006/relationships/image" Target="../media/image12.svg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.sv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4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svg"/><Relationship Id="rId3" Type="http://schemas.openxmlformats.org/officeDocument/2006/relationships/image" Target="../media/image12.svg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.sv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4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svg"/><Relationship Id="rId3" Type="http://schemas.openxmlformats.org/officeDocument/2006/relationships/image" Target="../media/image12.svg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11" Type="http://schemas.openxmlformats.org/officeDocument/2006/relationships/image" Target="../media/image6.sv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4.sv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2.sv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00.svg"/><Relationship Id="rId3" Type="http://schemas.openxmlformats.org/officeDocument/2006/relationships/image" Target="../media/image12.svg"/><Relationship Id="rId7" Type="http://schemas.openxmlformats.org/officeDocument/2006/relationships/image" Target="../media/image2.svg"/><Relationship Id="rId12" Type="http://schemas.openxmlformats.org/officeDocument/2006/relationships/image" Target="../media/image8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99.svg"/><Relationship Id="rId5" Type="http://schemas.openxmlformats.org/officeDocument/2006/relationships/image" Target="../media/image10.svg"/><Relationship Id="rId10" Type="http://schemas.openxmlformats.org/officeDocument/2006/relationships/image" Target="../media/image87.png"/><Relationship Id="rId4" Type="http://schemas.openxmlformats.org/officeDocument/2006/relationships/image" Target="../media/image9.png"/><Relationship Id="rId9" Type="http://schemas.openxmlformats.org/officeDocument/2006/relationships/image" Target="../media/image4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6.svg"/><Relationship Id="rId3" Type="http://schemas.openxmlformats.org/officeDocument/2006/relationships/image" Target="../media/image12.svg"/><Relationship Id="rId7" Type="http://schemas.openxmlformats.org/officeDocument/2006/relationships/image" Target="../media/image2.svg"/><Relationship Id="rId12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8.svg"/><Relationship Id="rId5" Type="http://schemas.openxmlformats.org/officeDocument/2006/relationships/image" Target="../media/image10.svg"/><Relationship Id="rId10" Type="http://schemas.openxmlformats.org/officeDocument/2006/relationships/image" Target="../media/image7.png"/><Relationship Id="rId4" Type="http://schemas.openxmlformats.org/officeDocument/2006/relationships/image" Target="../media/image9.png"/><Relationship Id="rId9" Type="http://schemas.openxmlformats.org/officeDocument/2006/relationships/image" Target="../media/image4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8.svg"/><Relationship Id="rId3" Type="http://schemas.openxmlformats.org/officeDocument/2006/relationships/image" Target="../media/image12.svg"/><Relationship Id="rId7" Type="http://schemas.openxmlformats.org/officeDocument/2006/relationships/image" Target="../media/image2.svg"/><Relationship Id="rId12" Type="http://schemas.openxmlformats.org/officeDocument/2006/relationships/image" Target="../media/image7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6.svg"/><Relationship Id="rId5" Type="http://schemas.openxmlformats.org/officeDocument/2006/relationships/image" Target="../media/image10.svg"/><Relationship Id="rId10" Type="http://schemas.openxmlformats.org/officeDocument/2006/relationships/image" Target="../media/image5.png"/><Relationship Id="rId4" Type="http://schemas.openxmlformats.org/officeDocument/2006/relationships/image" Target="../media/image9.png"/><Relationship Id="rId9" Type="http://schemas.openxmlformats.org/officeDocument/2006/relationships/image" Target="../media/image4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1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2.sv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svg"/><Relationship Id="rId7" Type="http://schemas.openxmlformats.org/officeDocument/2006/relationships/image" Target="../media/image10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1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79709" y="2254483"/>
            <a:ext cx="12528582" cy="6388803"/>
            <a:chOff x="0" y="0"/>
            <a:chExt cx="3299709" cy="168264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299709" cy="1682648"/>
            </a:xfrm>
            <a:custGeom>
              <a:avLst/>
              <a:gdLst/>
              <a:ahLst/>
              <a:cxnLst/>
              <a:rect l="l" t="t" r="r" b="b"/>
              <a:pathLst>
                <a:path w="3299709" h="1682648">
                  <a:moveTo>
                    <a:pt x="31515" y="0"/>
                  </a:moveTo>
                  <a:lnTo>
                    <a:pt x="3268194" y="0"/>
                  </a:lnTo>
                  <a:cubicBezTo>
                    <a:pt x="3276552" y="0"/>
                    <a:pt x="3284569" y="3320"/>
                    <a:pt x="3290479" y="9231"/>
                  </a:cubicBezTo>
                  <a:cubicBezTo>
                    <a:pt x="3296389" y="15141"/>
                    <a:pt x="3299709" y="23157"/>
                    <a:pt x="3299709" y="31515"/>
                  </a:cubicBezTo>
                  <a:lnTo>
                    <a:pt x="3299709" y="1651133"/>
                  </a:lnTo>
                  <a:cubicBezTo>
                    <a:pt x="3299709" y="1668538"/>
                    <a:pt x="3285599" y="1682648"/>
                    <a:pt x="3268194" y="1682648"/>
                  </a:cubicBezTo>
                  <a:lnTo>
                    <a:pt x="31515" y="1682648"/>
                  </a:lnTo>
                  <a:cubicBezTo>
                    <a:pt x="14110" y="1682648"/>
                    <a:pt x="0" y="1668538"/>
                    <a:pt x="0" y="1651133"/>
                  </a:cubicBezTo>
                  <a:lnTo>
                    <a:pt x="0" y="31515"/>
                  </a:lnTo>
                  <a:cubicBezTo>
                    <a:pt x="0" y="14110"/>
                    <a:pt x="14110" y="0"/>
                    <a:pt x="31515" y="0"/>
                  </a:cubicBezTo>
                  <a:close/>
                </a:path>
              </a:pathLst>
            </a:custGeom>
            <a:solidFill>
              <a:srgbClr val="CBBD8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4418093">
            <a:off x="14987639" y="-3957462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4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3085034" y="2967061"/>
            <a:ext cx="12117933" cy="492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9738"/>
              </a:lnSpc>
            </a:pPr>
            <a:r>
              <a:rPr lang="en-US" sz="8000" b="1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11</a:t>
            </a:r>
            <a:r>
              <a:rPr lang="en-US" altLang="zh-TW" sz="8000" b="1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5</a:t>
            </a:r>
            <a:r>
              <a:rPr lang="en-US" sz="8000" b="1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學年度</a:t>
            </a:r>
            <a:r>
              <a:rPr lang="zh-TW" altLang="en-US" sz="8000" b="1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平南國中</a:t>
            </a:r>
            <a:endParaRPr lang="en-US" sz="8000" b="1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  <a:p>
            <a:pPr algn="ctr">
              <a:lnSpc>
                <a:spcPts val="19738"/>
              </a:lnSpc>
            </a:pPr>
            <a:r>
              <a:rPr lang="en-US" sz="12000" b="1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班級親師座談會</a:t>
            </a:r>
            <a:endParaRPr lang="en-US" sz="12000" b="1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8" name="Freeform 8"/>
          <p:cNvSpPr/>
          <p:nvPr/>
        </p:nvSpPr>
        <p:spPr>
          <a:xfrm rot="8846498">
            <a:off x="14069032" y="7174868"/>
            <a:ext cx="4494759" cy="3840976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972548">
            <a:off x="2326883" y="1150094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020714" y="4992976"/>
            <a:ext cx="9262335" cy="9676231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2425197" y="-3891380"/>
            <a:ext cx="8747865" cy="10158619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88013">
            <a:off x="14006119" y="7480763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0658901">
            <a:off x="-4281881" y="-3793170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97938">
            <a:off x="15805038" y="9110097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528344">
            <a:off x="-2927479" y="-1525490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8880462">
            <a:off x="-528431" y="7585680"/>
            <a:ext cx="3114262" cy="2661279"/>
          </a:xfrm>
          <a:custGeom>
            <a:avLst/>
            <a:gdLst/>
            <a:ahLst/>
            <a:cxnLst/>
            <a:rect l="l" t="t" r="r" b="b"/>
            <a:pathLst>
              <a:path w="3114262" h="2661279">
                <a:moveTo>
                  <a:pt x="0" y="0"/>
                </a:moveTo>
                <a:lnTo>
                  <a:pt x="3114262" y="0"/>
                </a:lnTo>
                <a:lnTo>
                  <a:pt x="3114262" y="2661279"/>
                </a:lnTo>
                <a:lnTo>
                  <a:pt x="0" y="26612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6087804">
            <a:off x="16148983" y="-294113"/>
            <a:ext cx="1405794" cy="2645625"/>
          </a:xfrm>
          <a:custGeom>
            <a:avLst/>
            <a:gdLst/>
            <a:ahLst/>
            <a:cxnLst/>
            <a:rect l="l" t="t" r="r" b="b"/>
            <a:pathLst>
              <a:path w="1405794" h="2645625">
                <a:moveTo>
                  <a:pt x="0" y="0"/>
                </a:moveTo>
                <a:lnTo>
                  <a:pt x="1405794" y="0"/>
                </a:lnTo>
                <a:lnTo>
                  <a:pt x="1405794" y="2645626"/>
                </a:lnTo>
                <a:lnTo>
                  <a:pt x="0" y="2645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graphicFrame>
        <p:nvGraphicFramePr>
          <p:cNvPr id="8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4190479"/>
              </p:ext>
            </p:extLst>
          </p:nvPr>
        </p:nvGraphicFramePr>
        <p:xfrm>
          <a:off x="4790677" y="1458209"/>
          <a:ext cx="10625083" cy="8201281"/>
        </p:xfrm>
        <a:graphic>
          <a:graphicData uri="http://schemas.openxmlformats.org/drawingml/2006/table">
            <a:tbl>
              <a:tblPr/>
              <a:tblGrid>
                <a:gridCol w="1622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0023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66506">
                <a:tc>
                  <a:txBody>
                    <a:bodyPr/>
                    <a:lstStyle/>
                    <a:p>
                      <a:pPr algn="ctr">
                        <a:lnSpc>
                          <a:spcPts val="5199"/>
                        </a:lnSpc>
                        <a:defRPr/>
                      </a:pPr>
                      <a:r>
                        <a:rPr lang="en-US" sz="3999" dirty="0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一</a:t>
                      </a:r>
                      <a:endParaRPr lang="en-US" sz="1100" dirty="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199"/>
                        </a:lnSpc>
                        <a:defRPr/>
                      </a:pPr>
                      <a:r>
                        <a:rPr lang="en-US" sz="3999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家長簽到</a:t>
                      </a:r>
                      <a:endParaRPr lang="en-US" sz="110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66506">
                <a:tc>
                  <a:txBody>
                    <a:bodyPr/>
                    <a:lstStyle/>
                    <a:p>
                      <a:pPr algn="ctr">
                        <a:lnSpc>
                          <a:spcPts val="5199"/>
                        </a:lnSpc>
                        <a:defRPr/>
                      </a:pPr>
                      <a:r>
                        <a:rPr lang="en-US" sz="3999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二</a:t>
                      </a:r>
                      <a:endParaRPr lang="en-US" sz="110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199"/>
                        </a:lnSpc>
                        <a:defRPr/>
                      </a:pPr>
                      <a:r>
                        <a:rPr lang="en-US" sz="3999" dirty="0" err="1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推舉主席及記錄</a:t>
                      </a:r>
                      <a:endParaRPr lang="en-US" sz="1100" dirty="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81658">
                <a:tc>
                  <a:txBody>
                    <a:bodyPr/>
                    <a:lstStyle/>
                    <a:p>
                      <a:pPr algn="ctr">
                        <a:lnSpc>
                          <a:spcPts val="5199"/>
                        </a:lnSpc>
                        <a:defRPr/>
                      </a:pPr>
                      <a:r>
                        <a:rPr lang="en-US" sz="3999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三</a:t>
                      </a:r>
                      <a:endParaRPr lang="en-US" sz="110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51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3999" dirty="0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推</a:t>
                      </a:r>
                      <a:r>
                        <a:rPr lang="en-US" altLang="zh-TW" sz="3999" dirty="0" err="1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選家長代表</a:t>
                      </a:r>
                      <a:r>
                        <a:rPr lang="en-US" altLang="zh-TW" sz="3999" dirty="0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(</a:t>
                      </a:r>
                      <a:r>
                        <a:rPr lang="zh-TW" altLang="en-US" sz="3999" dirty="0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若已推選可省略</a:t>
                      </a:r>
                      <a:r>
                        <a:rPr lang="en-US" altLang="zh-TW" sz="3999" dirty="0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)</a:t>
                      </a:r>
                      <a:endParaRPr lang="en-US" altLang="zh-TW" sz="1100" dirty="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53599">
                <a:tc>
                  <a:txBody>
                    <a:bodyPr/>
                    <a:lstStyle/>
                    <a:p>
                      <a:pPr algn="ctr">
                        <a:lnSpc>
                          <a:spcPts val="5199"/>
                        </a:lnSpc>
                        <a:defRPr/>
                      </a:pPr>
                      <a:r>
                        <a:rPr lang="en-US" sz="3999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四</a:t>
                      </a:r>
                      <a:endParaRPr lang="en-US" sz="110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51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999" dirty="0" err="1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宣導校務事項</a:t>
                      </a:r>
                      <a:endParaRPr lang="en-US" altLang="zh-TW" sz="1100" dirty="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6506">
                <a:tc>
                  <a:txBody>
                    <a:bodyPr/>
                    <a:lstStyle/>
                    <a:p>
                      <a:pPr algn="ctr">
                        <a:lnSpc>
                          <a:spcPts val="5199"/>
                        </a:lnSpc>
                        <a:defRPr/>
                      </a:pPr>
                      <a:r>
                        <a:rPr lang="en-US" sz="3999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五</a:t>
                      </a:r>
                      <a:endParaRPr lang="en-US" sz="110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ts val="5199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999" dirty="0" err="1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說明班級經營理念</a:t>
                      </a:r>
                      <a:endParaRPr lang="en-US" altLang="zh-TW" sz="1100" dirty="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66506">
                <a:tc>
                  <a:txBody>
                    <a:bodyPr/>
                    <a:lstStyle/>
                    <a:p>
                      <a:pPr algn="ctr">
                        <a:lnSpc>
                          <a:spcPts val="5199"/>
                        </a:lnSpc>
                        <a:defRPr/>
                      </a:pPr>
                      <a:r>
                        <a:rPr lang="en-US" sz="3999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六</a:t>
                      </a:r>
                      <a:endParaRPr lang="en-US" sz="110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199"/>
                        </a:lnSpc>
                        <a:defRPr/>
                      </a:pPr>
                      <a:r>
                        <a:rPr lang="en-US" sz="3999" dirty="0" err="1">
                          <a:solidFill>
                            <a:srgbClr val="000000"/>
                          </a:solidFill>
                          <a:latin typeface="華康儷粗圓(P)" panose="020F0700000000000000" pitchFamily="34" charset="-120"/>
                          <a:ea typeface="華康儷粗圓(P)" panose="020F0700000000000000" pitchFamily="34" charset="-120"/>
                        </a:rPr>
                        <a:t>臨時動議</a:t>
                      </a:r>
                      <a:endParaRPr lang="en-US" sz="1100" dirty="0">
                        <a:latin typeface="華康儷粗圓(P)" panose="020F0700000000000000" pitchFamily="34" charset="-120"/>
                        <a:ea typeface="華康儷粗圓(P)" panose="020F0700000000000000" pitchFamily="34" charset="-120"/>
                      </a:endParaRPr>
                    </a:p>
                  </a:txBody>
                  <a:tcPr marL="190500" marR="190500" marT="190500" marB="190500" anchor="ctr">
                    <a:lnL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Box 9"/>
          <p:cNvSpPr txBox="1"/>
          <p:nvPr/>
        </p:nvSpPr>
        <p:spPr>
          <a:xfrm>
            <a:off x="2583879" y="1562984"/>
            <a:ext cx="1241012" cy="78450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58"/>
              </a:lnSpc>
            </a:pPr>
            <a:r>
              <a:rPr lang="en-US" sz="8168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班親會活動流程</a:t>
            </a:r>
            <a:endParaRPr lang="en-US" sz="8168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425197" y="-3891380"/>
            <a:ext cx="8747865" cy="10158619"/>
            <a:chOff x="0" y="0"/>
            <a:chExt cx="11663821" cy="13544825"/>
          </a:xfrm>
        </p:grpSpPr>
        <p:sp>
          <p:nvSpPr>
            <p:cNvPr id="3" name="Freeform 3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5" name="Group 5"/>
          <p:cNvGrpSpPr/>
          <p:nvPr/>
        </p:nvGrpSpPr>
        <p:grpSpPr>
          <a:xfrm>
            <a:off x="-3020714" y="4992976"/>
            <a:ext cx="9262335" cy="9676231"/>
            <a:chOff x="0" y="0"/>
            <a:chExt cx="12349780" cy="12901642"/>
          </a:xfrm>
        </p:grpSpPr>
        <p:sp>
          <p:nvSpPr>
            <p:cNvPr id="6" name="Freeform 6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>
            <a:off x="1028700" y="3621375"/>
            <a:ext cx="5379139" cy="5291728"/>
          </a:xfrm>
          <a:custGeom>
            <a:avLst/>
            <a:gdLst/>
            <a:ahLst/>
            <a:cxnLst/>
            <a:rect l="l" t="t" r="r" b="b"/>
            <a:pathLst>
              <a:path w="5379139" h="5291728">
                <a:moveTo>
                  <a:pt x="0" y="0"/>
                </a:moveTo>
                <a:lnTo>
                  <a:pt x="5379139" y="0"/>
                </a:lnTo>
                <a:lnTo>
                  <a:pt x="5379139" y="5291728"/>
                </a:lnTo>
                <a:lnTo>
                  <a:pt x="0" y="529172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5379139" y="3538955"/>
            <a:ext cx="11013147" cy="217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9"/>
              </a:lnSpc>
            </a:pPr>
            <a:r>
              <a:rPr lang="en-US" sz="11959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家長簽到</a:t>
            </a:r>
            <a:endParaRPr lang="en-US" sz="11959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5528019">
            <a:off x="13398497" y="-4035188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6"/>
                </a:lnTo>
                <a:lnTo>
                  <a:pt x="0" y="80703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4418093">
            <a:off x="14987639" y="-3957462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4247557">
            <a:off x="-1453633" y="8439464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680293" y="3880557"/>
            <a:ext cx="11013147" cy="217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9"/>
              </a:lnSpc>
            </a:pPr>
            <a:r>
              <a:rPr lang="en-US" sz="11959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推舉主席與記錄</a:t>
            </a:r>
            <a:endParaRPr lang="en-US" sz="11959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6" name="Freeform 6"/>
          <p:cNvSpPr/>
          <p:nvPr/>
        </p:nvSpPr>
        <p:spPr>
          <a:xfrm>
            <a:off x="13223722" y="4766745"/>
            <a:ext cx="5076335" cy="5520255"/>
          </a:xfrm>
          <a:custGeom>
            <a:avLst/>
            <a:gdLst/>
            <a:ahLst/>
            <a:cxnLst/>
            <a:rect l="l" t="t" r="r" b="b"/>
            <a:pathLst>
              <a:path w="5076335" h="5520255">
                <a:moveTo>
                  <a:pt x="0" y="0"/>
                </a:moveTo>
                <a:lnTo>
                  <a:pt x="5076334" y="0"/>
                </a:lnTo>
                <a:lnTo>
                  <a:pt x="5076334" y="5520255"/>
                </a:lnTo>
                <a:lnTo>
                  <a:pt x="0" y="552025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2425197" y="-3891380"/>
            <a:ext cx="8747865" cy="10158619"/>
            <a:chOff x="0" y="0"/>
            <a:chExt cx="11663821" cy="13544825"/>
          </a:xfrm>
        </p:grpSpPr>
        <p:sp>
          <p:nvSpPr>
            <p:cNvPr id="8" name="Freeform 8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0" name="Group 10"/>
          <p:cNvGrpSpPr/>
          <p:nvPr/>
        </p:nvGrpSpPr>
        <p:grpSpPr>
          <a:xfrm>
            <a:off x="-3020714" y="4992976"/>
            <a:ext cx="9262335" cy="9676231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5481142" y="3702190"/>
            <a:ext cx="11013147" cy="42479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9"/>
              </a:lnSpc>
            </a:pPr>
            <a:r>
              <a:rPr lang="en-US" sz="11959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推選家長代表</a:t>
            </a:r>
            <a:br>
              <a:rPr lang="en-US" sz="11959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</a:br>
            <a:r>
              <a:rPr lang="en-US" altLang="zh-TW" sz="6000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(</a:t>
            </a:r>
            <a:r>
              <a:rPr lang="zh-TW" altLang="en-US" sz="6000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若已推選可省略</a:t>
            </a:r>
            <a:r>
              <a:rPr lang="en-US" altLang="zh-TW" sz="6000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)</a:t>
            </a:r>
            <a:endParaRPr lang="en-US" sz="6000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-3020714" y="3621375"/>
            <a:ext cx="9428553" cy="11047832"/>
            <a:chOff x="0" y="0"/>
            <a:chExt cx="12571404" cy="14730442"/>
          </a:xfrm>
        </p:grpSpPr>
        <p:sp>
          <p:nvSpPr>
            <p:cNvPr id="4" name="Freeform 4"/>
            <p:cNvSpPr/>
            <p:nvPr/>
          </p:nvSpPr>
          <p:spPr>
            <a:xfrm rot="4882999">
              <a:off x="465715" y="2899371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5" name="Freeform 5"/>
            <p:cNvSpPr/>
            <p:nvPr/>
          </p:nvSpPr>
          <p:spPr>
            <a:xfrm rot="-4247557">
              <a:off x="2089442" y="5902683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>
              <a:off x="5399219" y="0"/>
              <a:ext cx="7172186" cy="7055638"/>
            </a:xfrm>
            <a:custGeom>
              <a:avLst/>
              <a:gdLst/>
              <a:ahLst/>
              <a:cxnLst/>
              <a:rect l="l" t="t" r="r" b="b"/>
              <a:pathLst>
                <a:path w="7172186" h="7055638">
                  <a:moveTo>
                    <a:pt x="0" y="0"/>
                  </a:moveTo>
                  <a:lnTo>
                    <a:pt x="7172185" y="0"/>
                  </a:lnTo>
                  <a:lnTo>
                    <a:pt x="7172185" y="7055638"/>
                  </a:lnTo>
                  <a:lnTo>
                    <a:pt x="0" y="70556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7" name="Group 7"/>
          <p:cNvGrpSpPr/>
          <p:nvPr/>
        </p:nvGrpSpPr>
        <p:grpSpPr>
          <a:xfrm>
            <a:off x="12425197" y="-3891380"/>
            <a:ext cx="8747865" cy="10158619"/>
            <a:chOff x="0" y="0"/>
            <a:chExt cx="11663821" cy="13544825"/>
          </a:xfrm>
        </p:grpSpPr>
        <p:sp>
          <p:nvSpPr>
            <p:cNvPr id="8" name="Freeform 8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Freeform 9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18093">
            <a:off x="14987639" y="-3957462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327147" y="3530284"/>
            <a:ext cx="11013147" cy="217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9"/>
              </a:lnSpc>
            </a:pPr>
            <a:r>
              <a:rPr lang="en-US" sz="11959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宣導校務事項</a:t>
            </a:r>
            <a:endParaRPr lang="en-US" sz="11959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grpSp>
        <p:nvGrpSpPr>
          <p:cNvPr id="4" name="Group 4"/>
          <p:cNvGrpSpPr/>
          <p:nvPr/>
        </p:nvGrpSpPr>
        <p:grpSpPr>
          <a:xfrm>
            <a:off x="-3020714" y="3621375"/>
            <a:ext cx="9428553" cy="11047832"/>
            <a:chOff x="0" y="0"/>
            <a:chExt cx="12571404" cy="14730442"/>
          </a:xfrm>
        </p:grpSpPr>
        <p:sp>
          <p:nvSpPr>
            <p:cNvPr id="5" name="Freeform 5"/>
            <p:cNvSpPr/>
            <p:nvPr/>
          </p:nvSpPr>
          <p:spPr>
            <a:xfrm rot="4882999">
              <a:off x="465715" y="2899371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6" name="Freeform 6"/>
            <p:cNvSpPr/>
            <p:nvPr/>
          </p:nvSpPr>
          <p:spPr>
            <a:xfrm rot="-4247557">
              <a:off x="2089442" y="5902683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>
              <a:off x="5399219" y="0"/>
              <a:ext cx="7172186" cy="7055638"/>
            </a:xfrm>
            <a:custGeom>
              <a:avLst/>
              <a:gdLst/>
              <a:ahLst/>
              <a:cxnLst/>
              <a:rect l="l" t="t" r="r" b="b"/>
              <a:pathLst>
                <a:path w="7172186" h="7055638">
                  <a:moveTo>
                    <a:pt x="0" y="0"/>
                  </a:moveTo>
                  <a:lnTo>
                    <a:pt x="7172185" y="0"/>
                  </a:lnTo>
                  <a:lnTo>
                    <a:pt x="7172185" y="7055638"/>
                  </a:lnTo>
                  <a:lnTo>
                    <a:pt x="0" y="705563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2425197" y="-3891380"/>
            <a:ext cx="8747865" cy="10158619"/>
            <a:chOff x="0" y="0"/>
            <a:chExt cx="11663821" cy="13544825"/>
          </a:xfrm>
        </p:grpSpPr>
        <p:sp>
          <p:nvSpPr>
            <p:cNvPr id="9" name="Freeform 9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0" name="Freeform 10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340042">
            <a:off x="-450504" y="5839350"/>
            <a:ext cx="4058684" cy="4503394"/>
          </a:xfrm>
          <a:custGeom>
            <a:avLst/>
            <a:gdLst/>
            <a:ahLst/>
            <a:cxnLst/>
            <a:rect l="l" t="t" r="r" b="b"/>
            <a:pathLst>
              <a:path w="4058684" h="4503394">
                <a:moveTo>
                  <a:pt x="0" y="0"/>
                </a:moveTo>
                <a:lnTo>
                  <a:pt x="4058684" y="0"/>
                </a:lnTo>
                <a:lnTo>
                  <a:pt x="4058684" y="4503394"/>
                </a:lnTo>
                <a:lnTo>
                  <a:pt x="0" y="450339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805192" y="1694260"/>
            <a:ext cx="14677616" cy="6898479"/>
            <a:chOff x="0" y="0"/>
            <a:chExt cx="19570154" cy="919797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9570154" cy="9197972"/>
            </a:xfrm>
            <a:custGeom>
              <a:avLst/>
              <a:gdLst/>
              <a:ahLst/>
              <a:cxnLst/>
              <a:rect l="l" t="t" r="r" b="b"/>
              <a:pathLst>
                <a:path w="19570154" h="9197972">
                  <a:moveTo>
                    <a:pt x="0" y="0"/>
                  </a:moveTo>
                  <a:lnTo>
                    <a:pt x="19570154" y="0"/>
                  </a:lnTo>
                  <a:lnTo>
                    <a:pt x="19570154" y="9197972"/>
                  </a:lnTo>
                  <a:lnTo>
                    <a:pt x="0" y="91979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6" name="Group 6"/>
            <p:cNvGrpSpPr/>
            <p:nvPr/>
          </p:nvGrpSpPr>
          <p:grpSpPr>
            <a:xfrm>
              <a:off x="4589533" y="2005806"/>
              <a:ext cx="10872324" cy="4923455"/>
              <a:chOff x="0" y="0"/>
              <a:chExt cx="2147620" cy="972534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2147619" cy="972534"/>
              </a:xfrm>
              <a:custGeom>
                <a:avLst/>
                <a:gdLst/>
                <a:ahLst/>
                <a:cxnLst/>
                <a:rect l="l" t="t" r="r" b="b"/>
                <a:pathLst>
                  <a:path w="2147619" h="972534">
                    <a:moveTo>
                      <a:pt x="0" y="0"/>
                    </a:moveTo>
                    <a:lnTo>
                      <a:pt x="2147619" y="0"/>
                    </a:lnTo>
                    <a:lnTo>
                      <a:pt x="2147619" y="972534"/>
                    </a:lnTo>
                    <a:lnTo>
                      <a:pt x="0" y="972534"/>
                    </a:lnTo>
                    <a:close/>
                  </a:path>
                </a:pathLst>
              </a:custGeom>
              <a:solidFill>
                <a:srgbClr val="FFFBE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2147620" cy="1010634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659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9" name="Freeform 9"/>
          <p:cNvSpPr/>
          <p:nvPr/>
        </p:nvSpPr>
        <p:spPr>
          <a:xfrm rot="-530590">
            <a:off x="15029769" y="6272936"/>
            <a:ext cx="2906078" cy="4114800"/>
          </a:xfrm>
          <a:custGeom>
            <a:avLst/>
            <a:gdLst/>
            <a:ahLst/>
            <a:cxnLst/>
            <a:rect l="l" t="t" r="r" b="b"/>
            <a:pathLst>
              <a:path w="2906078" h="4114800">
                <a:moveTo>
                  <a:pt x="0" y="0"/>
                </a:moveTo>
                <a:lnTo>
                  <a:pt x="2906078" y="0"/>
                </a:lnTo>
                <a:lnTo>
                  <a:pt x="29060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8885914">
            <a:off x="-39439" y="124190"/>
            <a:ext cx="1864704" cy="4750839"/>
          </a:xfrm>
          <a:custGeom>
            <a:avLst/>
            <a:gdLst/>
            <a:ahLst/>
            <a:cxnLst/>
            <a:rect l="l" t="t" r="r" b="b"/>
            <a:pathLst>
              <a:path w="1864704" h="4750839">
                <a:moveTo>
                  <a:pt x="0" y="0"/>
                </a:moveTo>
                <a:lnTo>
                  <a:pt x="1864704" y="0"/>
                </a:lnTo>
                <a:lnTo>
                  <a:pt x="1864704" y="4750839"/>
                </a:lnTo>
                <a:lnTo>
                  <a:pt x="0" y="475083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1089831">
            <a:off x="-577192" y="4966156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 rot="-1778048">
            <a:off x="13122805" y="9269106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700394">
            <a:off x="17210477" y="4249656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 rot="-1310956">
            <a:off x="14911103" y="399287"/>
            <a:ext cx="2956935" cy="3271851"/>
          </a:xfrm>
          <a:custGeom>
            <a:avLst/>
            <a:gdLst/>
            <a:ahLst/>
            <a:cxnLst/>
            <a:rect l="l" t="t" r="r" b="b"/>
            <a:pathLst>
              <a:path w="2956935" h="3271851">
                <a:moveTo>
                  <a:pt x="0" y="0"/>
                </a:moveTo>
                <a:lnTo>
                  <a:pt x="2956936" y="0"/>
                </a:lnTo>
                <a:lnTo>
                  <a:pt x="2956936" y="3271851"/>
                </a:lnTo>
                <a:lnTo>
                  <a:pt x="0" y="3271851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  <p:sp>
        <p:nvSpPr>
          <p:cNvPr id="16" name="TextBox 16"/>
          <p:cNvSpPr txBox="1"/>
          <p:nvPr/>
        </p:nvSpPr>
        <p:spPr>
          <a:xfrm>
            <a:off x="2649096" y="3849602"/>
            <a:ext cx="13484767" cy="21251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011"/>
              </a:lnSpc>
              <a:spcBef>
                <a:spcPct val="0"/>
              </a:spcBef>
            </a:pPr>
            <a:r>
              <a:rPr lang="en-US" altLang="zh-TW" sz="12865" dirty="0" err="1">
                <a:solidFill>
                  <a:srgbClr val="233564"/>
                </a:solidFill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班級親師座談會</a:t>
            </a:r>
            <a:endParaRPr lang="en-US" altLang="zh-TW" sz="12865" dirty="0">
              <a:solidFill>
                <a:srgbClr val="233564"/>
              </a:solidFill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17" name="TextBox 17"/>
          <p:cNvSpPr txBox="1"/>
          <p:nvPr/>
        </p:nvSpPr>
        <p:spPr>
          <a:xfrm>
            <a:off x="12106915" y="6626193"/>
            <a:ext cx="2883343" cy="956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1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99" b="0" i="0" u="none" strike="noStrike" kern="1200" cap="none" spc="0" normalizeH="0" baseline="0" noProof="0" dirty="0" err="1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教務處</a:t>
            </a:r>
            <a:endParaRPr kumimoji="0" lang="en-US" sz="5799" b="0" i="0" u="none" strike="noStrike" kern="1200" cap="none" spc="0" normalizeH="0" baseline="0" noProof="0" dirty="0">
              <a:ln>
                <a:noFill/>
              </a:ln>
              <a:solidFill>
                <a:srgbClr val="004A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340042">
            <a:off x="-208820" y="6626616"/>
            <a:ext cx="3261694" cy="3619078"/>
          </a:xfrm>
          <a:custGeom>
            <a:avLst/>
            <a:gdLst/>
            <a:ahLst/>
            <a:cxnLst/>
            <a:rect l="l" t="t" r="r" b="b"/>
            <a:pathLst>
              <a:path w="3261694" h="3619078">
                <a:moveTo>
                  <a:pt x="0" y="0"/>
                </a:moveTo>
                <a:lnTo>
                  <a:pt x="3261694" y="0"/>
                </a:lnTo>
                <a:lnTo>
                  <a:pt x="3261694" y="3619078"/>
                </a:lnTo>
                <a:lnTo>
                  <a:pt x="0" y="361907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8885914">
            <a:off x="-39439" y="124190"/>
            <a:ext cx="1864704" cy="4750839"/>
          </a:xfrm>
          <a:custGeom>
            <a:avLst/>
            <a:gdLst/>
            <a:ahLst/>
            <a:cxnLst/>
            <a:rect l="l" t="t" r="r" b="b"/>
            <a:pathLst>
              <a:path w="1864704" h="4750839">
                <a:moveTo>
                  <a:pt x="0" y="0"/>
                </a:moveTo>
                <a:lnTo>
                  <a:pt x="1864704" y="0"/>
                </a:lnTo>
                <a:lnTo>
                  <a:pt x="1864704" y="4750839"/>
                </a:lnTo>
                <a:lnTo>
                  <a:pt x="0" y="475083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89831">
            <a:off x="-577192" y="4966156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421662">
            <a:off x="16413972" y="5687283"/>
            <a:ext cx="4752843" cy="4856033"/>
          </a:xfrm>
          <a:custGeom>
            <a:avLst/>
            <a:gdLst/>
            <a:ahLst/>
            <a:cxnLst/>
            <a:rect l="l" t="t" r="r" b="b"/>
            <a:pathLst>
              <a:path w="4752843" h="4856033">
                <a:moveTo>
                  <a:pt x="0" y="0"/>
                </a:moveTo>
                <a:lnTo>
                  <a:pt x="4752842" y="0"/>
                </a:lnTo>
                <a:lnTo>
                  <a:pt x="4752842" y="4856034"/>
                </a:lnTo>
                <a:lnTo>
                  <a:pt x="0" y="4856034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232935">
            <a:off x="13549215" y="306119"/>
            <a:ext cx="5726003" cy="3557280"/>
          </a:xfrm>
          <a:custGeom>
            <a:avLst/>
            <a:gdLst/>
            <a:ahLst/>
            <a:cxnLst/>
            <a:rect l="l" t="t" r="r" b="b"/>
            <a:pathLst>
              <a:path w="5726003" h="3557280">
                <a:moveTo>
                  <a:pt x="0" y="0"/>
                </a:moveTo>
                <a:lnTo>
                  <a:pt x="5726003" y="0"/>
                </a:lnTo>
                <a:lnTo>
                  <a:pt x="5726003" y="3557280"/>
                </a:lnTo>
                <a:lnTo>
                  <a:pt x="0" y="35572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192428" y="781933"/>
            <a:ext cx="10209372" cy="17176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999" b="0" i="0" u="none" strike="noStrike" kern="1200" cap="none" spc="0" normalizeH="0" baseline="0" noProof="0" dirty="0" err="1">
                <a:ln>
                  <a:noFill/>
                </a:ln>
                <a:solidFill>
                  <a:srgbClr val="C71B1B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本學期重要行事</a:t>
            </a:r>
            <a:r>
              <a:rPr kumimoji="0" lang="en-US" sz="9999" b="0" i="0" u="none" strike="noStrike" kern="1200" cap="none" spc="0" normalizeH="0" baseline="0" noProof="0" dirty="0">
                <a:ln>
                  <a:noFill/>
                </a:ln>
                <a:solidFill>
                  <a:srgbClr val="C71B1B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30060" y="2681422"/>
            <a:ext cx="12589565" cy="53592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★第一次段考：</a:t>
            </a:r>
            <a:r>
              <a:rPr kumimoji="0" lang="en-US" sz="540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10/13(二)、10/14(三)</a:t>
            </a:r>
          </a:p>
          <a:p>
            <a:pPr marL="0" marR="0" lvl="0" indent="0" algn="l" defTabSz="914400" rtl="0" eaLnBrk="1" fontAlgn="auto" latinLnBrk="0" hangingPunct="1">
              <a:lnSpc>
                <a:spcPts val="1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★第二次段考：12/02(三)、12/03(四)</a:t>
            </a:r>
          </a:p>
          <a:p>
            <a:pPr marL="0" marR="0" lvl="0" indent="0" algn="l" defTabSz="914400" rtl="0" eaLnBrk="1" fontAlgn="auto" latinLnBrk="0" hangingPunct="1">
              <a:lnSpc>
                <a:spcPts val="1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★九年級試模擬：12/17(四)、12/18(五)</a:t>
            </a:r>
          </a:p>
          <a:p>
            <a:pPr marL="0" marR="0" lvl="0" indent="0" algn="l" defTabSz="914400" rtl="0" eaLnBrk="1" fontAlgn="auto" latinLnBrk="0" hangingPunct="1">
              <a:lnSpc>
                <a:spcPts val="10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i="0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★第三次段考：01/19(二)、01/20(三)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700072" y="8263769"/>
            <a:ext cx="3938510" cy="13104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091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922" b="0" i="0" u="none" strike="noStrike" kern="1200" cap="none" spc="0" normalizeH="0" baseline="0" noProof="0" dirty="0" err="1">
                <a:ln>
                  <a:noFill/>
                </a:ln>
                <a:solidFill>
                  <a:srgbClr val="004A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教務處</a:t>
            </a:r>
            <a:endParaRPr kumimoji="0" lang="en-US" sz="7922" b="0" i="0" u="none" strike="noStrike" kern="1200" cap="none" spc="0" normalizeH="0" baseline="0" noProof="0" dirty="0">
              <a:ln>
                <a:noFill/>
              </a:ln>
              <a:solidFill>
                <a:srgbClr val="004A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759592">
            <a:off x="11411" y="879895"/>
            <a:ext cx="1864704" cy="4750839"/>
          </a:xfrm>
          <a:custGeom>
            <a:avLst/>
            <a:gdLst/>
            <a:ahLst/>
            <a:cxnLst/>
            <a:rect l="l" t="t" r="r" b="b"/>
            <a:pathLst>
              <a:path w="1864704" h="4750839">
                <a:moveTo>
                  <a:pt x="0" y="0"/>
                </a:moveTo>
                <a:lnTo>
                  <a:pt x="1864704" y="0"/>
                </a:lnTo>
                <a:lnTo>
                  <a:pt x="1864704" y="4750839"/>
                </a:lnTo>
                <a:lnTo>
                  <a:pt x="0" y="47508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08337">
            <a:off x="-565626" y="7301031"/>
            <a:ext cx="2858894" cy="3163368"/>
          </a:xfrm>
          <a:custGeom>
            <a:avLst/>
            <a:gdLst/>
            <a:ahLst/>
            <a:cxnLst/>
            <a:rect l="l" t="t" r="r" b="b"/>
            <a:pathLst>
              <a:path w="2858894" h="3163368">
                <a:moveTo>
                  <a:pt x="0" y="0"/>
                </a:moveTo>
                <a:lnTo>
                  <a:pt x="2858894" y="0"/>
                </a:lnTo>
                <a:lnTo>
                  <a:pt x="2858894" y="3163369"/>
                </a:lnTo>
                <a:lnTo>
                  <a:pt x="0" y="31633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878359">
            <a:off x="12666590" y="1097257"/>
            <a:ext cx="7315200" cy="2679192"/>
          </a:xfrm>
          <a:custGeom>
            <a:avLst/>
            <a:gdLst/>
            <a:ahLst/>
            <a:cxnLst/>
            <a:rect l="l" t="t" r="r" b="b"/>
            <a:pathLst>
              <a:path w="7315200" h="2679192">
                <a:moveTo>
                  <a:pt x="0" y="0"/>
                </a:moveTo>
                <a:lnTo>
                  <a:pt x="7315200" y="0"/>
                </a:lnTo>
                <a:lnTo>
                  <a:pt x="7315200" y="2679192"/>
                </a:lnTo>
                <a:lnTo>
                  <a:pt x="0" y="26791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787029" y="3446905"/>
            <a:ext cx="5284295" cy="5172004"/>
            <a:chOff x="0" y="0"/>
            <a:chExt cx="7045727" cy="6896005"/>
          </a:xfrm>
        </p:grpSpPr>
        <p:sp>
          <p:nvSpPr>
            <p:cNvPr id="7" name="Freeform 7"/>
            <p:cNvSpPr/>
            <p:nvPr/>
          </p:nvSpPr>
          <p:spPr>
            <a:xfrm rot="5400000">
              <a:off x="74861" y="-74861"/>
              <a:ext cx="6896005" cy="7045727"/>
            </a:xfrm>
            <a:custGeom>
              <a:avLst/>
              <a:gdLst/>
              <a:ahLst/>
              <a:cxnLst/>
              <a:rect l="l" t="t" r="r" b="b"/>
              <a:pathLst>
                <a:path w="6896005" h="7045727">
                  <a:moveTo>
                    <a:pt x="0" y="0"/>
                  </a:moveTo>
                  <a:lnTo>
                    <a:pt x="6896005" y="0"/>
                  </a:lnTo>
                  <a:lnTo>
                    <a:pt x="6896005" y="7045727"/>
                  </a:lnTo>
                  <a:lnTo>
                    <a:pt x="0" y="704572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8" name="Group 8"/>
            <p:cNvGrpSpPr/>
            <p:nvPr/>
          </p:nvGrpSpPr>
          <p:grpSpPr>
            <a:xfrm>
              <a:off x="409717" y="1456829"/>
              <a:ext cx="6270299" cy="5107304"/>
              <a:chOff x="0" y="0"/>
              <a:chExt cx="997884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99788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97884" h="812800">
                    <a:moveTo>
                      <a:pt x="0" y="0"/>
                    </a:moveTo>
                    <a:lnTo>
                      <a:pt x="997884" y="0"/>
                    </a:lnTo>
                    <a:lnTo>
                      <a:pt x="997884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997884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6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1" name="Group 11"/>
          <p:cNvGrpSpPr/>
          <p:nvPr/>
        </p:nvGrpSpPr>
        <p:grpSpPr>
          <a:xfrm>
            <a:off x="6767178" y="3391820"/>
            <a:ext cx="5156800" cy="5047218"/>
            <a:chOff x="0" y="0"/>
            <a:chExt cx="6875734" cy="6729625"/>
          </a:xfrm>
        </p:grpSpPr>
        <p:sp>
          <p:nvSpPr>
            <p:cNvPr id="12" name="Freeform 12"/>
            <p:cNvSpPr/>
            <p:nvPr/>
          </p:nvSpPr>
          <p:spPr>
            <a:xfrm rot="5400000">
              <a:off x="73055" y="-73055"/>
              <a:ext cx="6729625" cy="6875734"/>
            </a:xfrm>
            <a:custGeom>
              <a:avLst/>
              <a:gdLst/>
              <a:ahLst/>
              <a:cxnLst/>
              <a:rect l="l" t="t" r="r" b="b"/>
              <a:pathLst>
                <a:path w="6729625" h="6875734">
                  <a:moveTo>
                    <a:pt x="0" y="0"/>
                  </a:moveTo>
                  <a:lnTo>
                    <a:pt x="6729624" y="0"/>
                  </a:lnTo>
                  <a:lnTo>
                    <a:pt x="6729624" y="6875734"/>
                  </a:lnTo>
                  <a:lnTo>
                    <a:pt x="0" y="68757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3" name="Group 13"/>
            <p:cNvGrpSpPr/>
            <p:nvPr/>
          </p:nvGrpSpPr>
          <p:grpSpPr>
            <a:xfrm>
              <a:off x="399832" y="1421680"/>
              <a:ext cx="6119015" cy="4984080"/>
              <a:chOff x="0" y="0"/>
              <a:chExt cx="997884" cy="81280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99788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97884" h="812800">
                    <a:moveTo>
                      <a:pt x="0" y="0"/>
                    </a:moveTo>
                    <a:lnTo>
                      <a:pt x="997884" y="0"/>
                    </a:lnTo>
                    <a:lnTo>
                      <a:pt x="997884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997884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6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16" name="Group 16"/>
          <p:cNvGrpSpPr/>
          <p:nvPr/>
        </p:nvGrpSpPr>
        <p:grpSpPr>
          <a:xfrm>
            <a:off x="12503054" y="3255315"/>
            <a:ext cx="5103542" cy="4995092"/>
            <a:chOff x="0" y="0"/>
            <a:chExt cx="6804723" cy="6660123"/>
          </a:xfrm>
        </p:grpSpPr>
        <p:sp>
          <p:nvSpPr>
            <p:cNvPr id="17" name="Freeform 17"/>
            <p:cNvSpPr/>
            <p:nvPr/>
          </p:nvSpPr>
          <p:spPr>
            <a:xfrm rot="5400000">
              <a:off x="72300" y="-72300"/>
              <a:ext cx="6660123" cy="6804723"/>
            </a:xfrm>
            <a:custGeom>
              <a:avLst/>
              <a:gdLst/>
              <a:ahLst/>
              <a:cxnLst/>
              <a:rect l="l" t="t" r="r" b="b"/>
              <a:pathLst>
                <a:path w="6660123" h="6804723">
                  <a:moveTo>
                    <a:pt x="0" y="0"/>
                  </a:moveTo>
                  <a:lnTo>
                    <a:pt x="6660123" y="0"/>
                  </a:lnTo>
                  <a:lnTo>
                    <a:pt x="6660123" y="6804723"/>
                  </a:lnTo>
                  <a:lnTo>
                    <a:pt x="0" y="68047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grpSp>
          <p:nvGrpSpPr>
            <p:cNvPr id="18" name="Group 18"/>
            <p:cNvGrpSpPr/>
            <p:nvPr/>
          </p:nvGrpSpPr>
          <p:grpSpPr>
            <a:xfrm>
              <a:off x="395702" y="1406997"/>
              <a:ext cx="6055819" cy="4932606"/>
              <a:chOff x="0" y="0"/>
              <a:chExt cx="997884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99788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997884" h="812800">
                    <a:moveTo>
                      <a:pt x="0" y="0"/>
                    </a:moveTo>
                    <a:lnTo>
                      <a:pt x="997884" y="0"/>
                    </a:lnTo>
                    <a:lnTo>
                      <a:pt x="997884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0" name="TextBox 20"/>
              <p:cNvSpPr txBox="1"/>
              <p:nvPr/>
            </p:nvSpPr>
            <p:spPr>
              <a:xfrm>
                <a:off x="0" y="-38100"/>
                <a:ext cx="997884" cy="85090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6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</p:grpSp>
      <p:sp>
        <p:nvSpPr>
          <p:cNvPr id="21" name="Freeform 21"/>
          <p:cNvSpPr/>
          <p:nvPr/>
        </p:nvSpPr>
        <p:spPr>
          <a:xfrm rot="1089831">
            <a:off x="16194022" y="7528715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1028700" y="6238294"/>
            <a:ext cx="4786748" cy="3590871"/>
          </a:xfrm>
          <a:custGeom>
            <a:avLst/>
            <a:gdLst/>
            <a:ahLst/>
            <a:cxnLst/>
            <a:rect l="l" t="t" r="r" b="b"/>
            <a:pathLst>
              <a:path w="4786748" h="3590871">
                <a:moveTo>
                  <a:pt x="0" y="0"/>
                </a:moveTo>
                <a:lnTo>
                  <a:pt x="4786748" y="0"/>
                </a:lnTo>
                <a:lnTo>
                  <a:pt x="4786748" y="3590871"/>
                </a:lnTo>
                <a:lnTo>
                  <a:pt x="0" y="3590871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3" name="Freeform 23"/>
          <p:cNvSpPr/>
          <p:nvPr/>
        </p:nvSpPr>
        <p:spPr>
          <a:xfrm>
            <a:off x="7011544" y="6238294"/>
            <a:ext cx="4760571" cy="3571234"/>
          </a:xfrm>
          <a:custGeom>
            <a:avLst/>
            <a:gdLst/>
            <a:ahLst/>
            <a:cxnLst/>
            <a:rect l="l" t="t" r="r" b="b"/>
            <a:pathLst>
              <a:path w="4760571" h="3571234">
                <a:moveTo>
                  <a:pt x="0" y="0"/>
                </a:moveTo>
                <a:lnTo>
                  <a:pt x="4760571" y="0"/>
                </a:lnTo>
                <a:lnTo>
                  <a:pt x="4760571" y="3571235"/>
                </a:lnTo>
                <a:lnTo>
                  <a:pt x="0" y="357123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24" name="TextBox 24"/>
          <p:cNvSpPr txBox="1"/>
          <p:nvPr/>
        </p:nvSpPr>
        <p:spPr>
          <a:xfrm>
            <a:off x="3372129" y="800100"/>
            <a:ext cx="9959429" cy="1993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2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6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各項學習獎勵</a:t>
            </a:r>
            <a:endParaRPr kumimoji="0" lang="en-US" sz="1161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25" name="TextBox 25"/>
          <p:cNvSpPr txBox="1"/>
          <p:nvPr/>
        </p:nvSpPr>
        <p:spPr>
          <a:xfrm>
            <a:off x="1171849" y="4483087"/>
            <a:ext cx="4514655" cy="14323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19" b="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段考表現</a:t>
            </a:r>
            <a:endParaRPr kumimoji="0" lang="en-US" sz="5519" b="0" i="0" u="none" strike="noStrike" kern="1200" cap="none" spc="0" normalizeH="0" baseline="0" noProof="0" dirty="0">
              <a:ln>
                <a:noFill/>
              </a:ln>
              <a:solidFill>
                <a:srgbClr val="23356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  <a:p>
            <a:pPr marL="0" marR="0" lvl="0" indent="0" algn="ctr" defTabSz="914400" rtl="0" eaLnBrk="1" fontAlgn="auto" latinLnBrk="0" hangingPunct="1">
              <a:lnSpc>
                <a:spcPts val="551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519" b="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優異表揚</a:t>
            </a:r>
            <a:endParaRPr kumimoji="0" lang="en-US" sz="5519" b="0" i="0" u="none" strike="noStrike" kern="1200" cap="none" spc="0" normalizeH="0" baseline="0" noProof="0" dirty="0">
              <a:ln>
                <a:noFill/>
              </a:ln>
              <a:solidFill>
                <a:srgbClr val="23356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26" name="TextBox 26"/>
          <p:cNvSpPr txBox="1"/>
          <p:nvPr/>
        </p:nvSpPr>
        <p:spPr>
          <a:xfrm>
            <a:off x="12191968" y="4621617"/>
            <a:ext cx="5725714" cy="2711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6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1" i="0" u="none" strike="noStrike" kern="1200" cap="none" spc="0" normalizeH="0" baseline="0" noProof="0" dirty="0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ea typeface="Calibri" panose="020F0502020204030204" pitchFamily="34" charset="0"/>
                <a:cs typeface="Calibri" panose="020F0502020204030204" pitchFamily="34" charset="0"/>
                <a:sym typeface="可畫糖果屋-繁"/>
              </a:rPr>
              <a:t>AILEAD</a:t>
            </a:r>
          </a:p>
          <a:p>
            <a:pPr marL="0" marR="0" lvl="0" indent="0" algn="ctr" defTabSz="914400" rtl="0" eaLnBrk="1" fontAlgn="auto" latinLnBrk="0" hangingPunct="1">
              <a:lnSpc>
                <a:spcPts val="6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自學平台</a:t>
            </a: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23356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  <a:p>
            <a:pPr marL="0" marR="0" lvl="0" indent="0" algn="ctr" defTabSz="914400" rtl="0" eaLnBrk="1" fontAlgn="auto" latinLnBrk="0" hangingPunct="1">
              <a:lnSpc>
                <a:spcPts val="6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999" b="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獎勵</a:t>
            </a:r>
            <a:endParaRPr kumimoji="0" lang="en-US" sz="6999" b="0" i="0" u="none" strike="noStrike" kern="1200" cap="none" spc="0" normalizeH="0" baseline="0" noProof="0" dirty="0">
              <a:ln>
                <a:noFill/>
              </a:ln>
              <a:solidFill>
                <a:srgbClr val="23356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27" name="TextBox 27"/>
          <p:cNvSpPr txBox="1"/>
          <p:nvPr/>
        </p:nvSpPr>
        <p:spPr>
          <a:xfrm>
            <a:off x="7011544" y="4421329"/>
            <a:ext cx="4668068" cy="149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70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06" b="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九年級</a:t>
            </a:r>
            <a:endParaRPr kumimoji="0" lang="en-US" sz="5706" b="0" i="0" u="none" strike="noStrike" kern="1200" cap="none" spc="0" normalizeH="0" baseline="0" noProof="0" dirty="0">
              <a:ln>
                <a:noFill/>
              </a:ln>
              <a:solidFill>
                <a:srgbClr val="23356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  <a:p>
            <a:pPr marL="0" marR="0" lvl="0" indent="0" algn="ctr" defTabSz="914400" rtl="0" eaLnBrk="1" fontAlgn="auto" latinLnBrk="0" hangingPunct="1">
              <a:lnSpc>
                <a:spcPts val="570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06" b="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增</a:t>
            </a:r>
            <a:r>
              <a:rPr kumimoji="0" lang="en-US" sz="5706" b="1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可畫糖果屋-繁"/>
              </a:rPr>
              <a:t>A</a:t>
            </a:r>
            <a:r>
              <a:rPr kumimoji="0" lang="en-US" sz="5706" b="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減</a:t>
            </a:r>
            <a:r>
              <a:rPr kumimoji="0" lang="en-US" sz="5706" b="1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可畫糖果屋-繁"/>
              </a:rPr>
              <a:t>C</a:t>
            </a:r>
            <a:r>
              <a:rPr kumimoji="0" lang="en-US" sz="5706" b="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獎勵</a:t>
            </a:r>
            <a:endParaRPr kumimoji="0" lang="en-US" sz="5706" b="0" i="0" u="none" strike="noStrike" kern="1200" cap="none" spc="0" normalizeH="0" baseline="0" noProof="0" dirty="0">
              <a:ln>
                <a:noFill/>
              </a:ln>
              <a:solidFill>
                <a:srgbClr val="23356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8964951">
            <a:off x="13539974" y="970976"/>
            <a:ext cx="5726003" cy="3557280"/>
          </a:xfrm>
          <a:custGeom>
            <a:avLst/>
            <a:gdLst/>
            <a:ahLst/>
            <a:cxnLst/>
            <a:rect l="l" t="t" r="r" b="b"/>
            <a:pathLst>
              <a:path w="5726003" h="3557280">
                <a:moveTo>
                  <a:pt x="0" y="0"/>
                </a:moveTo>
                <a:lnTo>
                  <a:pt x="5726003" y="0"/>
                </a:lnTo>
                <a:lnTo>
                  <a:pt x="5726003" y="3557279"/>
                </a:lnTo>
                <a:lnTo>
                  <a:pt x="0" y="355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672317" y="5143500"/>
            <a:ext cx="5461317" cy="5985005"/>
          </a:xfrm>
          <a:custGeom>
            <a:avLst/>
            <a:gdLst/>
            <a:ahLst/>
            <a:cxnLst/>
            <a:rect l="l" t="t" r="r" b="b"/>
            <a:pathLst>
              <a:path w="5461317" h="5985005">
                <a:moveTo>
                  <a:pt x="0" y="0"/>
                </a:moveTo>
                <a:lnTo>
                  <a:pt x="5461317" y="0"/>
                </a:lnTo>
                <a:lnTo>
                  <a:pt x="5461317" y="5985005"/>
                </a:lnTo>
                <a:lnTo>
                  <a:pt x="0" y="59850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132487"/>
            <a:ext cx="6678692" cy="171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999" b="0" i="0" u="none" strike="noStrike" kern="1200" cap="none" spc="0" normalizeH="0" baseline="0" noProof="0" dirty="0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★</a:t>
            </a:r>
            <a:r>
              <a:rPr kumimoji="0" lang="en-US" sz="9999" b="0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特色課程</a:t>
            </a:r>
            <a:endParaRPr kumimoji="0" lang="en-US" sz="9999" b="0" i="0" u="none" strike="noStrike" kern="1200" cap="none" spc="0" normalizeH="0" baseline="0" noProof="0" dirty="0">
              <a:ln>
                <a:noFill/>
              </a:ln>
              <a:solidFill>
                <a:srgbClr val="14634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66473" y="5451771"/>
            <a:ext cx="11692653" cy="2522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55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84" b="0" i="0" u="none" strike="noStrike" kern="1200" cap="none" spc="0" normalizeH="0" baseline="0" noProof="0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雙語亮點學校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165853" y="285985"/>
            <a:ext cx="5772821" cy="1993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2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6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教務處</a:t>
            </a:r>
            <a:endParaRPr kumimoji="0" lang="en-US" sz="1161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58852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30590">
            <a:off x="15731863" y="6984363"/>
            <a:ext cx="2476263" cy="3506213"/>
          </a:xfrm>
          <a:custGeom>
            <a:avLst/>
            <a:gdLst/>
            <a:ahLst/>
            <a:cxnLst/>
            <a:rect l="l" t="t" r="r" b="b"/>
            <a:pathLst>
              <a:path w="2476263" h="3506213">
                <a:moveTo>
                  <a:pt x="0" y="0"/>
                </a:moveTo>
                <a:lnTo>
                  <a:pt x="2476263" y="0"/>
                </a:lnTo>
                <a:lnTo>
                  <a:pt x="2476263" y="3506213"/>
                </a:lnTo>
                <a:lnTo>
                  <a:pt x="0" y="35062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778048">
            <a:off x="14255458" y="9388545"/>
            <a:ext cx="1360304" cy="1293989"/>
          </a:xfrm>
          <a:custGeom>
            <a:avLst/>
            <a:gdLst/>
            <a:ahLst/>
            <a:cxnLst/>
            <a:rect l="l" t="t" r="r" b="b"/>
            <a:pathLst>
              <a:path w="1360304" h="1293989">
                <a:moveTo>
                  <a:pt x="0" y="0"/>
                </a:moveTo>
                <a:lnTo>
                  <a:pt x="1360304" y="0"/>
                </a:lnTo>
                <a:lnTo>
                  <a:pt x="1360304" y="1293990"/>
                </a:lnTo>
                <a:lnTo>
                  <a:pt x="0" y="1293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0" y="0"/>
            <a:ext cx="7081232" cy="10287000"/>
            <a:chOff x="0" y="0"/>
            <a:chExt cx="1097068" cy="15937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7068" cy="1593725"/>
            </a:xfrm>
            <a:custGeom>
              <a:avLst/>
              <a:gdLst/>
              <a:ahLst/>
              <a:cxnLst/>
              <a:rect l="l" t="t" r="r" b="b"/>
              <a:pathLst>
                <a:path w="1097068" h="1593725">
                  <a:moveTo>
                    <a:pt x="0" y="0"/>
                  </a:moveTo>
                  <a:lnTo>
                    <a:pt x="1097068" y="0"/>
                  </a:lnTo>
                  <a:lnTo>
                    <a:pt x="109706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8"/>
              <a:stretch>
                <a:fillRect l="-46825" r="-46825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700394">
            <a:off x="-448443" y="5999818"/>
            <a:ext cx="1360304" cy="1293989"/>
          </a:xfrm>
          <a:custGeom>
            <a:avLst/>
            <a:gdLst/>
            <a:ahLst/>
            <a:cxnLst/>
            <a:rect l="l" t="t" r="r" b="b"/>
            <a:pathLst>
              <a:path w="1360304" h="1293989">
                <a:moveTo>
                  <a:pt x="0" y="0"/>
                </a:moveTo>
                <a:lnTo>
                  <a:pt x="1360304" y="0"/>
                </a:lnTo>
                <a:lnTo>
                  <a:pt x="1360304" y="1293990"/>
                </a:lnTo>
                <a:lnTo>
                  <a:pt x="0" y="1293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310956">
            <a:off x="5562731" y="368721"/>
            <a:ext cx="2519599" cy="2787938"/>
          </a:xfrm>
          <a:custGeom>
            <a:avLst/>
            <a:gdLst/>
            <a:ahLst/>
            <a:cxnLst/>
            <a:rect l="l" t="t" r="r" b="b"/>
            <a:pathLst>
              <a:path w="2519599" h="2787938">
                <a:moveTo>
                  <a:pt x="0" y="0"/>
                </a:moveTo>
                <a:lnTo>
                  <a:pt x="2519599" y="0"/>
                </a:lnTo>
                <a:lnTo>
                  <a:pt x="2519599" y="2787938"/>
                </a:lnTo>
                <a:lnTo>
                  <a:pt x="0" y="27879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785148" y="660730"/>
            <a:ext cx="7902652" cy="15594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18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418" b="0" i="0" u="none" strike="noStrike" kern="1200" cap="none" spc="0" normalizeH="0" baseline="0" noProof="0" dirty="0" err="1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外師協同教學</a:t>
            </a:r>
            <a:endParaRPr kumimoji="0" lang="en-US" sz="9418" b="0" i="0" u="none" strike="noStrike" kern="1200" cap="none" spc="0" normalizeH="0" baseline="0" noProof="0" dirty="0">
              <a:ln>
                <a:noFill/>
              </a:ln>
              <a:solidFill>
                <a:srgbClr val="1800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7418739" y="4893273"/>
            <a:ext cx="10510408" cy="140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28" i="0" u="none" strike="noStrike" kern="1200" cap="none" spc="0" normalizeH="0" baseline="0" noProof="0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藝術領域—表演藝術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776498" y="6900590"/>
            <a:ext cx="8070214" cy="14060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28" i="0" u="none" strike="noStrike" kern="1200" cap="none" spc="0" normalizeH="0" baseline="0" noProof="0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綜合領域—家政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081232" y="2707264"/>
            <a:ext cx="10510408" cy="14273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28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外師</a:t>
            </a:r>
            <a:r>
              <a:rPr kumimoji="0" lang="en-US" sz="8528" i="0" u="none" strike="noStrike" kern="1200" cap="none" spc="0" normalizeH="0" baseline="0" noProof="0" dirty="0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 </a:t>
            </a:r>
            <a:r>
              <a:rPr kumimoji="0" lang="en-US" sz="8528" b="1" i="0" u="none" strike="noStrike" kern="1200" cap="none" spc="0" normalizeH="0" baseline="0" noProof="0" dirty="0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ea typeface="華康儷粗黑" panose="020B0709000000000000" pitchFamily="49" charset="-120"/>
                <a:cs typeface="Noto Sans T Chinese Bold"/>
                <a:sym typeface="Noto Sans T Chinese Bold"/>
              </a:rPr>
              <a:t>Charles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9789208" y="1028700"/>
            <a:ext cx="8714103" cy="8714103"/>
            <a:chOff x="0" y="0"/>
            <a:chExt cx="11618804" cy="11618804"/>
          </a:xfrm>
        </p:grpSpPr>
        <p:grpSp>
          <p:nvGrpSpPr>
            <p:cNvPr id="4" name="Group 4"/>
            <p:cNvGrpSpPr/>
            <p:nvPr/>
          </p:nvGrpSpPr>
          <p:grpSpPr>
            <a:xfrm rot="231599">
              <a:off x="354821" y="354821"/>
              <a:ext cx="10909162" cy="10909162"/>
              <a:chOff x="0" y="0"/>
              <a:chExt cx="812800" cy="81280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5648" tIns="55648" rIns="55648" bIns="55648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6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7" name="Group 7"/>
            <p:cNvGrpSpPr/>
            <p:nvPr/>
          </p:nvGrpSpPr>
          <p:grpSpPr>
            <a:xfrm rot="231599">
              <a:off x="820665" y="990998"/>
              <a:ext cx="9929491" cy="8646158"/>
              <a:chOff x="0" y="0"/>
              <a:chExt cx="780711" cy="67980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780711" cy="679808"/>
              </a:xfrm>
              <a:custGeom>
                <a:avLst/>
                <a:gdLst/>
                <a:ahLst/>
                <a:cxnLst/>
                <a:rect l="l" t="t" r="r" b="b"/>
                <a:pathLst>
                  <a:path w="780711" h="679808">
                    <a:moveTo>
                      <a:pt x="0" y="0"/>
                    </a:moveTo>
                    <a:lnTo>
                      <a:pt x="780711" y="0"/>
                    </a:lnTo>
                    <a:lnTo>
                      <a:pt x="780711" y="679808"/>
                    </a:lnTo>
                    <a:lnTo>
                      <a:pt x="0" y="679808"/>
                    </a:lnTo>
                    <a:close/>
                  </a:path>
                </a:pathLst>
              </a:custGeom>
              <a:blipFill>
                <a:blip r:embed="rId4"/>
                <a:stretch>
                  <a:fillRect l="-27400" r="-27400"/>
                </a:stretch>
              </a:blipFill>
            </p:spPr>
          </p:sp>
        </p:grpSp>
      </p:grpSp>
      <p:sp>
        <p:nvSpPr>
          <p:cNvPr id="9" name="Freeform 9"/>
          <p:cNvSpPr/>
          <p:nvPr/>
        </p:nvSpPr>
        <p:spPr>
          <a:xfrm rot="7929007">
            <a:off x="16326948" y="-570665"/>
            <a:ext cx="1864704" cy="4750839"/>
          </a:xfrm>
          <a:custGeom>
            <a:avLst/>
            <a:gdLst/>
            <a:ahLst/>
            <a:cxnLst/>
            <a:rect l="l" t="t" r="r" b="b"/>
            <a:pathLst>
              <a:path w="1864704" h="4750839">
                <a:moveTo>
                  <a:pt x="0" y="0"/>
                </a:moveTo>
                <a:lnTo>
                  <a:pt x="1864704" y="0"/>
                </a:lnTo>
                <a:lnTo>
                  <a:pt x="1864704" y="4750839"/>
                </a:lnTo>
                <a:lnTo>
                  <a:pt x="0" y="47508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 rot="-530590">
            <a:off x="15541103" y="6272936"/>
            <a:ext cx="2906078" cy="4114800"/>
          </a:xfrm>
          <a:custGeom>
            <a:avLst/>
            <a:gdLst/>
            <a:ahLst/>
            <a:cxnLst/>
            <a:rect l="l" t="t" r="r" b="b"/>
            <a:pathLst>
              <a:path w="2906078" h="4114800">
                <a:moveTo>
                  <a:pt x="0" y="0"/>
                </a:moveTo>
                <a:lnTo>
                  <a:pt x="2906078" y="0"/>
                </a:lnTo>
                <a:lnTo>
                  <a:pt x="290607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 rot="1089831">
            <a:off x="9632145" y="210993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8700" y="838200"/>
            <a:ext cx="7719515" cy="15582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18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418" b="0" i="0" u="none" strike="noStrike" kern="1200" cap="none" spc="0" normalizeH="0" baseline="0" noProof="0" dirty="0" err="1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雙語本師授課</a:t>
            </a:r>
            <a:endParaRPr kumimoji="0" lang="en-US" sz="9418" b="0" i="0" u="none" strike="noStrike" kern="1200" cap="none" spc="0" normalizeH="0" baseline="0" noProof="0" dirty="0">
              <a:ln>
                <a:noFill/>
              </a:ln>
              <a:solidFill>
                <a:srgbClr val="1800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0" y="2820818"/>
            <a:ext cx="10510408" cy="138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中師</a:t>
            </a:r>
            <a:r>
              <a:rPr kumimoji="0" lang="en-US" sz="7200" i="0" u="none" strike="noStrike" kern="1200" cap="none" spc="0" normalizeH="0" baseline="0" noProof="0" dirty="0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鍾昕</a:t>
            </a:r>
            <a:r>
              <a:rPr kumimoji="0" lang="en-US" sz="7200" i="0" u="none" strike="noStrike" kern="1200" cap="none" spc="0" normalizeH="0" baseline="0" noProof="0" dirty="0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 </a:t>
            </a:r>
            <a:r>
              <a:rPr kumimoji="0" lang="en-US" sz="720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老師</a:t>
            </a:r>
            <a:endParaRPr kumimoji="0" lang="en-US" sz="7200" i="0" u="none" strike="noStrike" kern="1200" cap="none" spc="0" normalizeH="0" baseline="0" noProof="0" dirty="0">
              <a:ln>
                <a:noFill/>
              </a:ln>
              <a:solidFill>
                <a:srgbClr val="23356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2132046" y="4525833"/>
            <a:ext cx="8070214" cy="14055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194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綜合領域</a:t>
            </a:r>
            <a:r>
              <a:rPr kumimoji="0" lang="en-US" sz="7200" i="0" u="none" strike="noStrike" kern="1200" cap="none" spc="0" normalizeH="0" baseline="0" noProof="0" dirty="0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—</a:t>
            </a:r>
            <a:r>
              <a:rPr kumimoji="0" lang="en-US" sz="7200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輔導</a:t>
            </a:r>
            <a:endParaRPr kumimoji="0" lang="en-US" sz="7200" i="0" u="none" strike="noStrike" kern="1200" cap="none" spc="0" normalizeH="0" baseline="0" noProof="0" dirty="0">
              <a:ln>
                <a:noFill/>
              </a:ln>
              <a:solidFill>
                <a:srgbClr val="23356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7759592">
            <a:off x="11411" y="879895"/>
            <a:ext cx="1864704" cy="4750839"/>
          </a:xfrm>
          <a:custGeom>
            <a:avLst/>
            <a:gdLst/>
            <a:ahLst/>
            <a:cxnLst/>
            <a:rect l="l" t="t" r="r" b="b"/>
            <a:pathLst>
              <a:path w="1864704" h="4750839">
                <a:moveTo>
                  <a:pt x="0" y="0"/>
                </a:moveTo>
                <a:lnTo>
                  <a:pt x="1864704" y="0"/>
                </a:lnTo>
                <a:lnTo>
                  <a:pt x="1864704" y="4750839"/>
                </a:lnTo>
                <a:lnTo>
                  <a:pt x="0" y="47508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908337">
            <a:off x="-565626" y="7301031"/>
            <a:ext cx="2858894" cy="3163368"/>
          </a:xfrm>
          <a:custGeom>
            <a:avLst/>
            <a:gdLst/>
            <a:ahLst/>
            <a:cxnLst/>
            <a:rect l="l" t="t" r="r" b="b"/>
            <a:pathLst>
              <a:path w="2858894" h="3163368">
                <a:moveTo>
                  <a:pt x="0" y="0"/>
                </a:moveTo>
                <a:lnTo>
                  <a:pt x="2858894" y="0"/>
                </a:lnTo>
                <a:lnTo>
                  <a:pt x="2858894" y="3163369"/>
                </a:lnTo>
                <a:lnTo>
                  <a:pt x="0" y="3163369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878359">
            <a:off x="12666590" y="1097257"/>
            <a:ext cx="7315200" cy="2679192"/>
          </a:xfrm>
          <a:custGeom>
            <a:avLst/>
            <a:gdLst/>
            <a:ahLst/>
            <a:cxnLst/>
            <a:rect l="l" t="t" r="r" b="b"/>
            <a:pathLst>
              <a:path w="7315200" h="2679192">
                <a:moveTo>
                  <a:pt x="0" y="0"/>
                </a:moveTo>
                <a:lnTo>
                  <a:pt x="7315200" y="0"/>
                </a:lnTo>
                <a:lnTo>
                  <a:pt x="7315200" y="2679192"/>
                </a:lnTo>
                <a:lnTo>
                  <a:pt x="0" y="26791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89831">
            <a:off x="16194022" y="7528715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904026" y="3255315"/>
            <a:ext cx="6357641" cy="6357641"/>
            <a:chOff x="0" y="0"/>
            <a:chExt cx="8476855" cy="8476855"/>
          </a:xfrm>
        </p:grpSpPr>
        <p:grpSp>
          <p:nvGrpSpPr>
            <p:cNvPr id="8" name="Group 8"/>
            <p:cNvGrpSpPr/>
            <p:nvPr/>
          </p:nvGrpSpPr>
          <p:grpSpPr>
            <a:xfrm rot="231599">
              <a:off x="258871" y="258871"/>
              <a:ext cx="7959114" cy="795911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5648" tIns="55648" rIns="55648" bIns="55648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66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11"/>
            <p:cNvGrpSpPr/>
            <p:nvPr/>
          </p:nvGrpSpPr>
          <p:grpSpPr>
            <a:xfrm rot="231599">
              <a:off x="598741" y="723013"/>
              <a:ext cx="7244365" cy="6308069"/>
              <a:chOff x="0" y="0"/>
              <a:chExt cx="780711" cy="679808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780711" cy="679808"/>
              </a:xfrm>
              <a:custGeom>
                <a:avLst/>
                <a:gdLst/>
                <a:ahLst/>
                <a:cxnLst/>
                <a:rect l="l" t="t" r="r" b="b"/>
                <a:pathLst>
                  <a:path w="780711" h="679808">
                    <a:moveTo>
                      <a:pt x="0" y="0"/>
                    </a:moveTo>
                    <a:lnTo>
                      <a:pt x="780711" y="0"/>
                    </a:lnTo>
                    <a:lnTo>
                      <a:pt x="780711" y="679808"/>
                    </a:lnTo>
                    <a:lnTo>
                      <a:pt x="0" y="679808"/>
                    </a:lnTo>
                    <a:close/>
                  </a:path>
                </a:pathLst>
              </a:custGeom>
              <a:blipFill>
                <a:blip r:embed="rId12"/>
                <a:stretch>
                  <a:fillRect l="-27400" r="-27400"/>
                </a:stretch>
              </a:blipFill>
            </p:spPr>
          </p:sp>
        </p:grpSp>
      </p:grpSp>
      <p:grpSp>
        <p:nvGrpSpPr>
          <p:cNvPr id="13" name="Group 13"/>
          <p:cNvGrpSpPr/>
          <p:nvPr/>
        </p:nvGrpSpPr>
        <p:grpSpPr>
          <a:xfrm>
            <a:off x="8854868" y="3159621"/>
            <a:ext cx="6549029" cy="6549029"/>
            <a:chOff x="0" y="0"/>
            <a:chExt cx="8732039" cy="8732039"/>
          </a:xfrm>
        </p:grpSpPr>
        <p:grpSp>
          <p:nvGrpSpPr>
            <p:cNvPr id="14" name="Group 14"/>
            <p:cNvGrpSpPr/>
            <p:nvPr/>
          </p:nvGrpSpPr>
          <p:grpSpPr>
            <a:xfrm rot="231599">
              <a:off x="266664" y="266664"/>
              <a:ext cx="8198711" cy="8198711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0" y="0"/>
                    </a:moveTo>
                    <a:lnTo>
                      <a:pt x="812800" y="0"/>
                    </a:lnTo>
                    <a:lnTo>
                      <a:pt x="812800" y="812800"/>
                    </a:lnTo>
                    <a:lnTo>
                      <a:pt x="0" y="81280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0" y="-38100"/>
                <a:ext cx="812800" cy="850900"/>
              </a:xfrm>
              <a:prstGeom prst="rect">
                <a:avLst/>
              </a:prstGeom>
            </p:spPr>
            <p:txBody>
              <a:bodyPr lIns="55648" tIns="55648" rIns="55648" bIns="55648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ts val="2659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grpSp>
          <p:nvGrpSpPr>
            <p:cNvPr id="17" name="Group 17"/>
            <p:cNvGrpSpPr/>
            <p:nvPr/>
          </p:nvGrpSpPr>
          <p:grpSpPr>
            <a:xfrm rot="231599">
              <a:off x="616765" y="744778"/>
              <a:ext cx="7462446" cy="6497965"/>
              <a:chOff x="0" y="0"/>
              <a:chExt cx="780711" cy="679808"/>
            </a:xfrm>
          </p:grpSpPr>
          <p:sp>
            <p:nvSpPr>
              <p:cNvPr id="18" name="Freeform 18"/>
              <p:cNvSpPr/>
              <p:nvPr/>
            </p:nvSpPr>
            <p:spPr>
              <a:xfrm>
                <a:off x="0" y="0"/>
                <a:ext cx="780711" cy="679808"/>
              </a:xfrm>
              <a:custGeom>
                <a:avLst/>
                <a:gdLst/>
                <a:ahLst/>
                <a:cxnLst/>
                <a:rect l="l" t="t" r="r" b="b"/>
                <a:pathLst>
                  <a:path w="780711" h="679808">
                    <a:moveTo>
                      <a:pt x="0" y="0"/>
                    </a:moveTo>
                    <a:lnTo>
                      <a:pt x="780711" y="0"/>
                    </a:lnTo>
                    <a:lnTo>
                      <a:pt x="780711" y="679808"/>
                    </a:lnTo>
                    <a:lnTo>
                      <a:pt x="0" y="679808"/>
                    </a:lnTo>
                    <a:close/>
                  </a:path>
                </a:pathLst>
              </a:custGeom>
              <a:blipFill>
                <a:blip r:embed="rId13"/>
                <a:stretch>
                  <a:fillRect l="-8037" r="-8037"/>
                </a:stretch>
              </a:blipFill>
            </p:spPr>
          </p:sp>
        </p:grpSp>
      </p:grpSp>
      <p:sp>
        <p:nvSpPr>
          <p:cNvPr id="19" name="TextBox 19"/>
          <p:cNvSpPr txBox="1"/>
          <p:nvPr/>
        </p:nvSpPr>
        <p:spPr>
          <a:xfrm>
            <a:off x="4519740" y="819150"/>
            <a:ext cx="8246473" cy="1712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452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377" b="0" i="0" u="none" strike="noStrike" kern="1200" cap="none" spc="0" normalizeH="0" baseline="0" noProof="0" dirty="0" err="1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雙語節慶活動</a:t>
            </a:r>
            <a:endParaRPr kumimoji="0" lang="en-US" sz="10377" b="0" i="0" u="none" strike="noStrike" kern="1200" cap="none" spc="0" normalizeH="0" baseline="0" noProof="0" dirty="0">
              <a:ln>
                <a:noFill/>
              </a:ln>
              <a:solidFill>
                <a:srgbClr val="1800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5206905" y="8645089"/>
            <a:ext cx="2413095" cy="967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91" i="0" u="none" strike="noStrike" kern="1200" cap="none" spc="0" normalizeH="0" baseline="0" noProof="0" dirty="0" err="1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萬聖節</a:t>
            </a:r>
            <a:endParaRPr kumimoji="0" lang="en-US" sz="5691" i="0" u="none" strike="noStrike" kern="1200" cap="none" spc="0" normalizeH="0" baseline="0" noProof="0" dirty="0">
              <a:ln>
                <a:noFill/>
              </a:ln>
              <a:solidFill>
                <a:srgbClr val="1800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</p:txBody>
      </p:sp>
      <p:sp>
        <p:nvSpPr>
          <p:cNvPr id="21" name="TextBox 21"/>
          <p:cNvSpPr txBox="1"/>
          <p:nvPr/>
        </p:nvSpPr>
        <p:spPr>
          <a:xfrm>
            <a:off x="12766212" y="8721979"/>
            <a:ext cx="2305754" cy="9678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968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691" i="0" u="none" strike="noStrike" kern="1200" cap="none" spc="0" normalizeH="0" baseline="0" noProof="0" dirty="0" err="1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聖誕節</a:t>
            </a:r>
            <a:endParaRPr kumimoji="0" lang="en-US" sz="5691" i="0" u="none" strike="noStrike" kern="1200" cap="none" spc="0" normalizeH="0" baseline="0" noProof="0" dirty="0">
              <a:ln>
                <a:noFill/>
              </a:ln>
              <a:solidFill>
                <a:srgbClr val="1800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530590">
            <a:off x="15731863" y="6984363"/>
            <a:ext cx="2476263" cy="3506213"/>
          </a:xfrm>
          <a:custGeom>
            <a:avLst/>
            <a:gdLst/>
            <a:ahLst/>
            <a:cxnLst/>
            <a:rect l="l" t="t" r="r" b="b"/>
            <a:pathLst>
              <a:path w="2476263" h="3506213">
                <a:moveTo>
                  <a:pt x="0" y="0"/>
                </a:moveTo>
                <a:lnTo>
                  <a:pt x="2476263" y="0"/>
                </a:lnTo>
                <a:lnTo>
                  <a:pt x="2476263" y="3506213"/>
                </a:lnTo>
                <a:lnTo>
                  <a:pt x="0" y="35062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778048">
            <a:off x="14255458" y="9388545"/>
            <a:ext cx="1360304" cy="1293989"/>
          </a:xfrm>
          <a:custGeom>
            <a:avLst/>
            <a:gdLst/>
            <a:ahLst/>
            <a:cxnLst/>
            <a:rect l="l" t="t" r="r" b="b"/>
            <a:pathLst>
              <a:path w="1360304" h="1293989">
                <a:moveTo>
                  <a:pt x="0" y="0"/>
                </a:moveTo>
                <a:lnTo>
                  <a:pt x="1360304" y="0"/>
                </a:lnTo>
                <a:lnTo>
                  <a:pt x="1360304" y="1293990"/>
                </a:lnTo>
                <a:lnTo>
                  <a:pt x="0" y="1293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700394">
            <a:off x="-448443" y="5999818"/>
            <a:ext cx="1360304" cy="1293989"/>
          </a:xfrm>
          <a:custGeom>
            <a:avLst/>
            <a:gdLst/>
            <a:ahLst/>
            <a:cxnLst/>
            <a:rect l="l" t="t" r="r" b="b"/>
            <a:pathLst>
              <a:path w="1360304" h="1293989">
                <a:moveTo>
                  <a:pt x="0" y="0"/>
                </a:moveTo>
                <a:lnTo>
                  <a:pt x="1360304" y="0"/>
                </a:lnTo>
                <a:lnTo>
                  <a:pt x="1360304" y="1293990"/>
                </a:lnTo>
                <a:lnTo>
                  <a:pt x="0" y="1293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028700" y="648973"/>
            <a:ext cx="6331204" cy="4749475"/>
          </a:xfrm>
          <a:custGeom>
            <a:avLst/>
            <a:gdLst/>
            <a:ahLst/>
            <a:cxnLst/>
            <a:rect l="l" t="t" r="r" b="b"/>
            <a:pathLst>
              <a:path w="6331204" h="4749475">
                <a:moveTo>
                  <a:pt x="0" y="0"/>
                </a:moveTo>
                <a:lnTo>
                  <a:pt x="6331204" y="0"/>
                </a:lnTo>
                <a:lnTo>
                  <a:pt x="6331204" y="4749474"/>
                </a:lnTo>
                <a:lnTo>
                  <a:pt x="0" y="474947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842321" y="5564580"/>
            <a:ext cx="5734045" cy="4301504"/>
          </a:xfrm>
          <a:custGeom>
            <a:avLst/>
            <a:gdLst/>
            <a:ahLst/>
            <a:cxnLst/>
            <a:rect l="l" t="t" r="r" b="b"/>
            <a:pathLst>
              <a:path w="5734045" h="4301504">
                <a:moveTo>
                  <a:pt x="0" y="0"/>
                </a:moveTo>
                <a:lnTo>
                  <a:pt x="5734045" y="0"/>
                </a:lnTo>
                <a:lnTo>
                  <a:pt x="5734045" y="4301504"/>
                </a:lnTo>
                <a:lnTo>
                  <a:pt x="0" y="430150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pic>
        <p:nvPicPr>
          <p:cNvPr id="8" name="Picture 8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5989359" y="6043380"/>
            <a:ext cx="1590689" cy="1542968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9589502" y="1244899"/>
            <a:ext cx="6793498" cy="329908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18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418" b="0" i="0" u="none" strike="noStrike" kern="1200" cap="none" spc="0" normalizeH="0" baseline="0" noProof="0" dirty="0" err="1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與外師有約</a:t>
            </a:r>
            <a:endParaRPr kumimoji="0" lang="en-US" sz="9418" b="0" i="0" u="none" strike="noStrike" kern="1200" cap="none" spc="0" normalizeH="0" baseline="0" noProof="0" dirty="0">
              <a:ln>
                <a:noFill/>
              </a:ln>
              <a:solidFill>
                <a:srgbClr val="1800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  <a:p>
            <a:pPr marL="0" marR="0" lvl="0" indent="0" algn="ctr" defTabSz="914400" rtl="0" eaLnBrk="1" fontAlgn="auto" latinLnBrk="0" hangingPunct="1">
              <a:lnSpc>
                <a:spcPts val="1318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418" b="1" i="0" u="none" strike="noStrike" kern="1200" cap="none" spc="0" normalizeH="0" baseline="0" noProof="0" dirty="0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ea typeface="華康儷粗黑" panose="020B0709000000000000" pitchFamily="49" charset="-120"/>
                <a:cs typeface="可畫糖果屋-繁"/>
                <a:sym typeface="可畫糖果屋-繁"/>
              </a:rPr>
              <a:t>T-TALK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705492" y="4972050"/>
            <a:ext cx="8070214" cy="2983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28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完成英語對話</a:t>
            </a:r>
            <a:endParaRPr kumimoji="0" lang="en-US" sz="8528" i="0" u="none" strike="noStrike" kern="1200" cap="none" spc="0" normalizeH="0" baseline="0" noProof="0" dirty="0">
              <a:ln>
                <a:noFill/>
              </a:ln>
              <a:solidFill>
                <a:srgbClr val="23356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  <a:p>
            <a:pPr marL="0" marR="0" lvl="0" indent="0" algn="ctr" defTabSz="914400" rtl="0" eaLnBrk="1" fontAlgn="auto" latinLnBrk="0" hangingPunct="1">
              <a:lnSpc>
                <a:spcPts val="11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28" i="0" u="none" strike="noStrike" kern="1200" cap="none" spc="0" normalizeH="0" baseline="0" noProof="0" dirty="0" err="1">
                <a:ln>
                  <a:noFill/>
                </a:ln>
                <a:solidFill>
                  <a:srgbClr val="23356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集點轉扭蛋</a:t>
            </a:r>
            <a:endParaRPr kumimoji="0" lang="en-US" sz="8528" i="0" u="none" strike="noStrike" kern="1200" cap="none" spc="0" normalizeH="0" baseline="0" noProof="0" dirty="0">
              <a:ln>
                <a:noFill/>
              </a:ln>
              <a:solidFill>
                <a:srgbClr val="23356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039168" y="514585"/>
            <a:ext cx="4025469" cy="4025469"/>
          </a:xfrm>
          <a:custGeom>
            <a:avLst/>
            <a:gdLst/>
            <a:ahLst/>
            <a:cxnLst/>
            <a:rect l="l" t="t" r="r" b="b"/>
            <a:pathLst>
              <a:path w="4025469" h="4025469">
                <a:moveTo>
                  <a:pt x="0" y="0"/>
                </a:moveTo>
                <a:lnTo>
                  <a:pt x="4025469" y="0"/>
                </a:lnTo>
                <a:lnTo>
                  <a:pt x="4025469" y="4025469"/>
                </a:lnTo>
                <a:lnTo>
                  <a:pt x="0" y="402546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206280" y="6516549"/>
            <a:ext cx="2900267" cy="3518991"/>
          </a:xfrm>
          <a:custGeom>
            <a:avLst/>
            <a:gdLst/>
            <a:ahLst/>
            <a:cxnLst/>
            <a:rect l="l" t="t" r="r" b="b"/>
            <a:pathLst>
              <a:path w="2900267" h="3518991">
                <a:moveTo>
                  <a:pt x="2900267" y="0"/>
                </a:moveTo>
                <a:lnTo>
                  <a:pt x="0" y="0"/>
                </a:lnTo>
                <a:lnTo>
                  <a:pt x="0" y="3518991"/>
                </a:lnTo>
                <a:lnTo>
                  <a:pt x="2900267" y="3518991"/>
                </a:lnTo>
                <a:lnTo>
                  <a:pt x="2900267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43853" y="2752511"/>
            <a:ext cx="6678692" cy="171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999" b="0" i="0" u="none" strike="noStrike" kern="1200" cap="none" spc="0" normalizeH="0" baseline="0" noProof="0" dirty="0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★</a:t>
            </a:r>
            <a:r>
              <a:rPr kumimoji="0" lang="en-US" sz="9999" b="0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特色課程</a:t>
            </a:r>
            <a:endParaRPr kumimoji="0" lang="en-US" sz="9999" b="0" i="0" u="none" strike="noStrike" kern="1200" cap="none" spc="0" normalizeH="0" baseline="0" noProof="0" dirty="0">
              <a:ln>
                <a:noFill/>
              </a:ln>
              <a:solidFill>
                <a:srgbClr val="14634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693987" y="4857750"/>
            <a:ext cx="14565313" cy="25226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55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84" b="0" i="0" u="none" strike="noStrike" kern="1200" cap="none" spc="0" normalizeH="0" baseline="0" noProof="0" dirty="0" err="1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原住民策略聯盟</a:t>
            </a:r>
            <a:endParaRPr kumimoji="0" lang="en-US" sz="14684" b="0" i="0" u="none" strike="noStrike" kern="1200" cap="none" spc="0" normalizeH="0" baseline="0" noProof="0" dirty="0">
              <a:ln>
                <a:noFill/>
              </a:ln>
              <a:solidFill>
                <a:srgbClr val="1800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65853" y="285985"/>
            <a:ext cx="5772821" cy="1993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2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6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教務處</a:t>
            </a:r>
            <a:endParaRPr kumimoji="0" lang="en-US" sz="1161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 rot="-530590">
            <a:off x="15731863" y="6984363"/>
            <a:ext cx="2476263" cy="3506213"/>
          </a:xfrm>
          <a:custGeom>
            <a:avLst/>
            <a:gdLst/>
            <a:ahLst/>
            <a:cxnLst/>
            <a:rect l="l" t="t" r="r" b="b"/>
            <a:pathLst>
              <a:path w="2476263" h="3506213">
                <a:moveTo>
                  <a:pt x="0" y="0"/>
                </a:moveTo>
                <a:lnTo>
                  <a:pt x="2476263" y="0"/>
                </a:lnTo>
                <a:lnTo>
                  <a:pt x="2476263" y="3506213"/>
                </a:lnTo>
                <a:lnTo>
                  <a:pt x="0" y="350621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778048">
            <a:off x="14255458" y="9388545"/>
            <a:ext cx="1360304" cy="1293989"/>
          </a:xfrm>
          <a:custGeom>
            <a:avLst/>
            <a:gdLst/>
            <a:ahLst/>
            <a:cxnLst/>
            <a:rect l="l" t="t" r="r" b="b"/>
            <a:pathLst>
              <a:path w="1360304" h="1293989">
                <a:moveTo>
                  <a:pt x="0" y="0"/>
                </a:moveTo>
                <a:lnTo>
                  <a:pt x="1360304" y="0"/>
                </a:lnTo>
                <a:lnTo>
                  <a:pt x="1360304" y="1293990"/>
                </a:lnTo>
                <a:lnTo>
                  <a:pt x="0" y="1293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0" y="0"/>
            <a:ext cx="7081232" cy="10287000"/>
            <a:chOff x="0" y="0"/>
            <a:chExt cx="1097068" cy="15937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97068" cy="1593725"/>
            </a:xfrm>
            <a:custGeom>
              <a:avLst/>
              <a:gdLst/>
              <a:ahLst/>
              <a:cxnLst/>
              <a:rect l="l" t="t" r="r" b="b"/>
              <a:pathLst>
                <a:path w="1097068" h="1593725">
                  <a:moveTo>
                    <a:pt x="0" y="0"/>
                  </a:moveTo>
                  <a:lnTo>
                    <a:pt x="1097068" y="0"/>
                  </a:lnTo>
                  <a:lnTo>
                    <a:pt x="1097068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8"/>
              <a:stretch>
                <a:fillRect l="-79130" r="-79130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 rot="700394">
            <a:off x="-448443" y="5999818"/>
            <a:ext cx="1360304" cy="1293989"/>
          </a:xfrm>
          <a:custGeom>
            <a:avLst/>
            <a:gdLst/>
            <a:ahLst/>
            <a:cxnLst/>
            <a:rect l="l" t="t" r="r" b="b"/>
            <a:pathLst>
              <a:path w="1360304" h="1293989">
                <a:moveTo>
                  <a:pt x="0" y="0"/>
                </a:moveTo>
                <a:lnTo>
                  <a:pt x="1360304" y="0"/>
                </a:lnTo>
                <a:lnTo>
                  <a:pt x="1360304" y="1293990"/>
                </a:lnTo>
                <a:lnTo>
                  <a:pt x="0" y="1293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1310956">
            <a:off x="5562731" y="368721"/>
            <a:ext cx="2519599" cy="2787938"/>
          </a:xfrm>
          <a:custGeom>
            <a:avLst/>
            <a:gdLst/>
            <a:ahLst/>
            <a:cxnLst/>
            <a:rect l="l" t="t" r="r" b="b"/>
            <a:pathLst>
              <a:path w="2519599" h="2787938">
                <a:moveTo>
                  <a:pt x="0" y="0"/>
                </a:moveTo>
                <a:lnTo>
                  <a:pt x="2519599" y="0"/>
                </a:lnTo>
                <a:lnTo>
                  <a:pt x="2519599" y="2787938"/>
                </a:lnTo>
                <a:lnTo>
                  <a:pt x="0" y="27879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225385" y="1222793"/>
            <a:ext cx="9300615" cy="17732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5034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739" b="0" i="0" u="none" strike="noStrike" kern="1200" cap="none" spc="0" normalizeH="0" baseline="0" noProof="0" dirty="0" err="1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融入領域課程</a:t>
            </a:r>
            <a:endParaRPr kumimoji="0" lang="en-US" sz="10739" b="0" i="0" u="none" strike="noStrike" kern="1200" cap="none" spc="0" normalizeH="0" baseline="0" noProof="0" dirty="0">
              <a:ln>
                <a:noFill/>
              </a:ln>
              <a:solidFill>
                <a:srgbClr val="1800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626356" y="3579639"/>
            <a:ext cx="6604243" cy="2983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28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表演藝術</a:t>
            </a:r>
            <a:r>
              <a:rPr kumimoji="0" lang="en-US" sz="8528" i="0" u="none" strike="noStrike" kern="1200" cap="none" spc="0" normalizeH="0" baseline="0" noProof="0" dirty="0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─</a:t>
            </a:r>
          </a:p>
          <a:p>
            <a:pPr marL="0" marR="0" lvl="0" indent="0" algn="ctr" defTabSz="914400" rtl="0" eaLnBrk="1" fontAlgn="auto" latinLnBrk="0" hangingPunct="1">
              <a:lnSpc>
                <a:spcPts val="11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28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泰雅族大會舞</a:t>
            </a:r>
            <a:endParaRPr kumimoji="0" lang="en-US" sz="8528" i="0" u="none" strike="noStrike" kern="1200" cap="none" spc="0" normalizeH="0" baseline="0" noProof="0" dirty="0">
              <a:ln>
                <a:noFill/>
              </a:ln>
              <a:solidFill>
                <a:srgbClr val="14634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778048">
            <a:off x="14255458" y="9388545"/>
            <a:ext cx="1360304" cy="1293989"/>
          </a:xfrm>
          <a:custGeom>
            <a:avLst/>
            <a:gdLst/>
            <a:ahLst/>
            <a:cxnLst/>
            <a:rect l="l" t="t" r="r" b="b"/>
            <a:pathLst>
              <a:path w="1360304" h="1293989">
                <a:moveTo>
                  <a:pt x="0" y="0"/>
                </a:moveTo>
                <a:lnTo>
                  <a:pt x="1360304" y="0"/>
                </a:lnTo>
                <a:lnTo>
                  <a:pt x="1360304" y="1293990"/>
                </a:lnTo>
                <a:lnTo>
                  <a:pt x="0" y="1293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700394">
            <a:off x="-448443" y="5999818"/>
            <a:ext cx="1360304" cy="1293989"/>
          </a:xfrm>
          <a:custGeom>
            <a:avLst/>
            <a:gdLst/>
            <a:ahLst/>
            <a:cxnLst/>
            <a:rect l="l" t="t" r="r" b="b"/>
            <a:pathLst>
              <a:path w="1360304" h="1293989">
                <a:moveTo>
                  <a:pt x="0" y="0"/>
                </a:moveTo>
                <a:lnTo>
                  <a:pt x="1360304" y="0"/>
                </a:lnTo>
                <a:lnTo>
                  <a:pt x="1360304" y="1293990"/>
                </a:lnTo>
                <a:lnTo>
                  <a:pt x="0" y="1293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1310956">
            <a:off x="-136990" y="7426145"/>
            <a:ext cx="2519599" cy="2787938"/>
          </a:xfrm>
          <a:custGeom>
            <a:avLst/>
            <a:gdLst/>
            <a:ahLst/>
            <a:cxnLst/>
            <a:rect l="l" t="t" r="r" b="b"/>
            <a:pathLst>
              <a:path w="2519599" h="2787938">
                <a:moveTo>
                  <a:pt x="0" y="0"/>
                </a:moveTo>
                <a:lnTo>
                  <a:pt x="2519599" y="0"/>
                </a:lnTo>
                <a:lnTo>
                  <a:pt x="2519599" y="2787938"/>
                </a:lnTo>
                <a:lnTo>
                  <a:pt x="0" y="278793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1953071" y="251460"/>
            <a:ext cx="5965080" cy="4471287"/>
          </a:xfrm>
          <a:custGeom>
            <a:avLst/>
            <a:gdLst/>
            <a:ahLst/>
            <a:cxnLst/>
            <a:rect l="l" t="t" r="r" b="b"/>
            <a:pathLst>
              <a:path w="5965080" h="4471287">
                <a:moveTo>
                  <a:pt x="0" y="0"/>
                </a:moveTo>
                <a:lnTo>
                  <a:pt x="5965079" y="0"/>
                </a:lnTo>
                <a:lnTo>
                  <a:pt x="5965079" y="4471287"/>
                </a:lnTo>
                <a:lnTo>
                  <a:pt x="0" y="447128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304919" y="5875585"/>
            <a:ext cx="5401813" cy="4052274"/>
          </a:xfrm>
          <a:custGeom>
            <a:avLst/>
            <a:gdLst/>
            <a:ahLst/>
            <a:cxnLst/>
            <a:rect l="l" t="t" r="r" b="b"/>
            <a:pathLst>
              <a:path w="5401813" h="4052274">
                <a:moveTo>
                  <a:pt x="0" y="0"/>
                </a:moveTo>
                <a:lnTo>
                  <a:pt x="5401813" y="0"/>
                </a:lnTo>
                <a:lnTo>
                  <a:pt x="5401813" y="4052274"/>
                </a:lnTo>
                <a:lnTo>
                  <a:pt x="0" y="4052274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4358515" y="6024008"/>
            <a:ext cx="3706817" cy="4000426"/>
          </a:xfrm>
          <a:custGeom>
            <a:avLst/>
            <a:gdLst/>
            <a:ahLst/>
            <a:cxnLst/>
            <a:rect l="l" t="t" r="r" b="b"/>
            <a:pathLst>
              <a:path w="3706817" h="4000426">
                <a:moveTo>
                  <a:pt x="0" y="0"/>
                </a:moveTo>
                <a:lnTo>
                  <a:pt x="3706817" y="0"/>
                </a:lnTo>
                <a:lnTo>
                  <a:pt x="3706817" y="4000425"/>
                </a:lnTo>
                <a:lnTo>
                  <a:pt x="0" y="400042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9528081" y="5125435"/>
            <a:ext cx="3675078" cy="4898999"/>
          </a:xfrm>
          <a:custGeom>
            <a:avLst/>
            <a:gdLst/>
            <a:ahLst/>
            <a:cxnLst/>
            <a:rect l="l" t="t" r="r" b="b"/>
            <a:pathLst>
              <a:path w="3675078" h="4898999">
                <a:moveTo>
                  <a:pt x="0" y="0"/>
                </a:moveTo>
                <a:lnTo>
                  <a:pt x="3675079" y="0"/>
                </a:lnTo>
                <a:lnTo>
                  <a:pt x="3675079" y="4898998"/>
                </a:lnTo>
                <a:lnTo>
                  <a:pt x="0" y="489899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1495999" y="419623"/>
            <a:ext cx="8032082" cy="15594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18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418" b="0" i="0" u="none" strike="noStrike" kern="1200" cap="none" spc="0" normalizeH="0" baseline="0" noProof="0" dirty="0" err="1">
                <a:ln>
                  <a:noFill/>
                </a:ln>
                <a:solidFill>
                  <a:srgbClr val="1800AD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融入領域課程</a:t>
            </a:r>
            <a:endParaRPr kumimoji="0" lang="en-US" sz="9418" b="0" i="0" u="none" strike="noStrike" kern="1200" cap="none" spc="0" normalizeH="0" baseline="0" noProof="0" dirty="0">
              <a:ln>
                <a:noFill/>
              </a:ln>
              <a:solidFill>
                <a:srgbClr val="1800AD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208062" y="2254355"/>
            <a:ext cx="6707338" cy="29837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1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28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童軍</a:t>
            </a:r>
            <a:r>
              <a:rPr kumimoji="0" lang="en-US" sz="8528" i="0" u="none" strike="noStrike" kern="1200" cap="none" spc="0" normalizeH="0" baseline="0" noProof="0" dirty="0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─</a:t>
            </a:r>
          </a:p>
          <a:p>
            <a:pPr marL="0" marR="0" lvl="0" indent="0" algn="ctr" defTabSz="914400" rtl="0" eaLnBrk="1" fontAlgn="auto" latinLnBrk="0" hangingPunct="1">
              <a:lnSpc>
                <a:spcPts val="1194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528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狩獵射箭體驗</a:t>
            </a:r>
            <a:endParaRPr kumimoji="0" lang="en-US" sz="8528" i="0" u="none" strike="noStrike" kern="1200" cap="none" spc="0" normalizeH="0" baseline="0" noProof="0" dirty="0">
              <a:ln>
                <a:noFill/>
              </a:ln>
              <a:solidFill>
                <a:srgbClr val="14634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8964951">
            <a:off x="13539974" y="970976"/>
            <a:ext cx="5726003" cy="3557280"/>
          </a:xfrm>
          <a:custGeom>
            <a:avLst/>
            <a:gdLst/>
            <a:ahLst/>
            <a:cxnLst/>
            <a:rect l="l" t="t" r="r" b="b"/>
            <a:pathLst>
              <a:path w="5726003" h="3557280">
                <a:moveTo>
                  <a:pt x="0" y="0"/>
                </a:moveTo>
                <a:lnTo>
                  <a:pt x="5726003" y="0"/>
                </a:lnTo>
                <a:lnTo>
                  <a:pt x="5726003" y="3557279"/>
                </a:lnTo>
                <a:lnTo>
                  <a:pt x="0" y="355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672317" y="5143500"/>
            <a:ext cx="5461317" cy="5985005"/>
          </a:xfrm>
          <a:custGeom>
            <a:avLst/>
            <a:gdLst/>
            <a:ahLst/>
            <a:cxnLst/>
            <a:rect l="l" t="t" r="r" b="b"/>
            <a:pathLst>
              <a:path w="5461317" h="5985005">
                <a:moveTo>
                  <a:pt x="0" y="0"/>
                </a:moveTo>
                <a:lnTo>
                  <a:pt x="5461317" y="0"/>
                </a:lnTo>
                <a:lnTo>
                  <a:pt x="5461317" y="5985005"/>
                </a:lnTo>
                <a:lnTo>
                  <a:pt x="0" y="59850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132487"/>
            <a:ext cx="6678692" cy="171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999" b="0" i="0" u="none" strike="noStrike" kern="1200" cap="none" spc="0" normalizeH="0" baseline="0" noProof="0" dirty="0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★</a:t>
            </a:r>
            <a:r>
              <a:rPr kumimoji="0" lang="en-US" sz="9999" b="0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特色課程</a:t>
            </a:r>
            <a:endParaRPr kumimoji="0" lang="en-US" sz="9999" b="0" i="0" u="none" strike="noStrike" kern="1200" cap="none" spc="0" normalizeH="0" baseline="0" noProof="0" dirty="0">
              <a:ln>
                <a:noFill/>
              </a:ln>
              <a:solidFill>
                <a:srgbClr val="14634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934350" y="5451771"/>
            <a:ext cx="11562449" cy="2522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55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84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客語生活學校</a:t>
            </a:r>
            <a:endParaRPr kumimoji="0" lang="en-US" sz="14684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65853" y="285985"/>
            <a:ext cx="5772821" cy="1993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2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6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教務處</a:t>
            </a:r>
            <a:endParaRPr kumimoji="0" lang="en-US" sz="1161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5398190" y="6817167"/>
            <a:ext cx="3397008" cy="3722749"/>
          </a:xfrm>
          <a:custGeom>
            <a:avLst/>
            <a:gdLst/>
            <a:ahLst/>
            <a:cxnLst/>
            <a:rect l="l" t="t" r="r" b="b"/>
            <a:pathLst>
              <a:path w="3397008" h="3722749">
                <a:moveTo>
                  <a:pt x="0" y="0"/>
                </a:moveTo>
                <a:lnTo>
                  <a:pt x="3397008" y="0"/>
                </a:lnTo>
                <a:lnTo>
                  <a:pt x="3397008" y="3722748"/>
                </a:lnTo>
                <a:lnTo>
                  <a:pt x="0" y="37227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521744" y="3862565"/>
            <a:ext cx="6921255" cy="5192112"/>
          </a:xfrm>
          <a:custGeom>
            <a:avLst/>
            <a:gdLst/>
            <a:ahLst/>
            <a:cxnLst/>
            <a:rect l="l" t="t" r="r" b="b"/>
            <a:pathLst>
              <a:path w="6921255" h="5192112">
                <a:moveTo>
                  <a:pt x="0" y="0"/>
                </a:moveTo>
                <a:lnTo>
                  <a:pt x="6921255" y="0"/>
                </a:lnTo>
                <a:lnTo>
                  <a:pt x="6921255" y="5192113"/>
                </a:lnTo>
                <a:lnTo>
                  <a:pt x="0" y="519211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8607878" y="1050566"/>
            <a:ext cx="6790312" cy="5093883"/>
          </a:xfrm>
          <a:custGeom>
            <a:avLst/>
            <a:gdLst/>
            <a:ahLst/>
            <a:cxnLst/>
            <a:rect l="l" t="t" r="r" b="b"/>
            <a:pathLst>
              <a:path w="6790312" h="5093883">
                <a:moveTo>
                  <a:pt x="0" y="0"/>
                </a:moveTo>
                <a:lnTo>
                  <a:pt x="6790312" y="0"/>
                </a:lnTo>
                <a:lnTo>
                  <a:pt x="6790312" y="5093883"/>
                </a:lnTo>
                <a:lnTo>
                  <a:pt x="0" y="50938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417488" y="926741"/>
            <a:ext cx="5135712" cy="2343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32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彈性課程</a:t>
            </a:r>
            <a:endParaRPr kumimoji="0" lang="en-US" sz="6732" i="0" u="none" strike="noStrike" kern="1200" cap="none" spc="0" normalizeH="0" baseline="0" noProof="0" dirty="0">
              <a:ln>
                <a:noFill/>
              </a:ln>
              <a:solidFill>
                <a:srgbClr val="14634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  <a:p>
            <a:pPr marL="0" marR="0" lvl="0" indent="0" algn="ctr" defTabSz="914400" rtl="0" eaLnBrk="1" fontAlgn="auto" latinLnBrk="0" hangingPunct="1">
              <a:lnSpc>
                <a:spcPts val="9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32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客家擂茶體驗</a:t>
            </a:r>
            <a:endParaRPr kumimoji="0" lang="en-US" sz="6732" i="0" u="none" strike="noStrike" kern="1200" cap="none" spc="0" normalizeH="0" baseline="0" noProof="0" dirty="0">
              <a:ln>
                <a:noFill/>
              </a:ln>
              <a:solidFill>
                <a:srgbClr val="14634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438150" y="6334796"/>
            <a:ext cx="5192250" cy="23437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42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32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客家週</a:t>
            </a:r>
            <a:endParaRPr kumimoji="0" lang="en-US" sz="6732" i="0" u="none" strike="noStrike" kern="1200" cap="none" spc="0" normalizeH="0" baseline="0" noProof="0" dirty="0">
              <a:ln>
                <a:noFill/>
              </a:ln>
              <a:solidFill>
                <a:srgbClr val="14634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  <a:p>
            <a:pPr marL="0" marR="0" lvl="0" indent="0" algn="ctr" defTabSz="914400" rtl="0" eaLnBrk="1" fontAlgn="auto" latinLnBrk="0" hangingPunct="1">
              <a:lnSpc>
                <a:spcPts val="9425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32" i="0" u="none" strike="noStrike" kern="1200" cap="none" spc="0" normalizeH="0" baseline="0" noProof="0" dirty="0" err="1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有獎徵答活動</a:t>
            </a:r>
            <a:endParaRPr kumimoji="0" lang="en-US" sz="6732" i="0" u="none" strike="noStrike" kern="1200" cap="none" spc="0" normalizeH="0" baseline="0" noProof="0" dirty="0">
              <a:ln>
                <a:noFill/>
              </a:ln>
              <a:solidFill>
                <a:srgbClr val="146344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Noto Sans T Chinese Bold"/>
              <a:sym typeface="Noto Sans T Chinese Bold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16149" y="1527451"/>
            <a:ext cx="8635174" cy="4857285"/>
          </a:xfrm>
          <a:custGeom>
            <a:avLst/>
            <a:gdLst/>
            <a:ahLst/>
            <a:cxnLst/>
            <a:rect l="l" t="t" r="r" b="b"/>
            <a:pathLst>
              <a:path w="8635174" h="4857285">
                <a:moveTo>
                  <a:pt x="0" y="0"/>
                </a:moveTo>
                <a:lnTo>
                  <a:pt x="8635174" y="0"/>
                </a:lnTo>
                <a:lnTo>
                  <a:pt x="8635174" y="4857285"/>
                </a:lnTo>
                <a:lnTo>
                  <a:pt x="0" y="485728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340042">
            <a:off x="-62317" y="7805778"/>
            <a:ext cx="2495490" cy="2768921"/>
          </a:xfrm>
          <a:custGeom>
            <a:avLst/>
            <a:gdLst/>
            <a:ahLst/>
            <a:cxnLst/>
            <a:rect l="l" t="t" r="r" b="b"/>
            <a:pathLst>
              <a:path w="2495490" h="2768921">
                <a:moveTo>
                  <a:pt x="0" y="0"/>
                </a:moveTo>
                <a:lnTo>
                  <a:pt x="2495490" y="0"/>
                </a:lnTo>
                <a:lnTo>
                  <a:pt x="2495490" y="2768921"/>
                </a:lnTo>
                <a:lnTo>
                  <a:pt x="0" y="276892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8885914">
            <a:off x="-39439" y="124190"/>
            <a:ext cx="1864704" cy="4750839"/>
          </a:xfrm>
          <a:custGeom>
            <a:avLst/>
            <a:gdLst/>
            <a:ahLst/>
            <a:cxnLst/>
            <a:rect l="l" t="t" r="r" b="b"/>
            <a:pathLst>
              <a:path w="1864704" h="4750839">
                <a:moveTo>
                  <a:pt x="0" y="0"/>
                </a:moveTo>
                <a:lnTo>
                  <a:pt x="1864704" y="0"/>
                </a:lnTo>
                <a:lnTo>
                  <a:pt x="1864704" y="4750839"/>
                </a:lnTo>
                <a:lnTo>
                  <a:pt x="0" y="47508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89831">
            <a:off x="-577192" y="4966156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1232935">
            <a:off x="13549215" y="306119"/>
            <a:ext cx="5726003" cy="3557280"/>
          </a:xfrm>
          <a:custGeom>
            <a:avLst/>
            <a:gdLst/>
            <a:ahLst/>
            <a:cxnLst/>
            <a:rect l="l" t="t" r="r" b="b"/>
            <a:pathLst>
              <a:path w="5726003" h="3557280">
                <a:moveTo>
                  <a:pt x="0" y="0"/>
                </a:moveTo>
                <a:lnTo>
                  <a:pt x="5726003" y="0"/>
                </a:lnTo>
                <a:lnTo>
                  <a:pt x="5726003" y="3557280"/>
                </a:lnTo>
                <a:lnTo>
                  <a:pt x="0" y="3557280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2269353" y="6913069"/>
            <a:ext cx="6874647" cy="20062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806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63" i="0" u="none" strike="noStrike" kern="1200" cap="none" spc="0" normalizeH="0" baseline="0" noProof="0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表演藝術─</a:t>
            </a:r>
          </a:p>
          <a:p>
            <a:pPr marL="0" marR="0" lvl="0" indent="0" algn="ctr" defTabSz="914400" rtl="0" eaLnBrk="1" fontAlgn="auto" latinLnBrk="0" hangingPunct="1">
              <a:lnSpc>
                <a:spcPts val="806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763" i="0" u="none" strike="noStrike" kern="1200" cap="none" spc="0" normalizeH="0" baseline="0" noProof="0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客家偶戲欣賞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361977" y="1095718"/>
            <a:ext cx="6050239" cy="187330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752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72" i="0" u="none" strike="noStrike" kern="1200" cap="none" spc="0" normalizeH="0" baseline="0" noProof="0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家政─</a:t>
            </a:r>
          </a:p>
          <a:p>
            <a:pPr marL="0" marR="0" lvl="0" indent="0" algn="ctr" defTabSz="914400" rtl="0" eaLnBrk="1" fontAlgn="auto" latinLnBrk="0" hangingPunct="1">
              <a:lnSpc>
                <a:spcPts val="7521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372" i="0" u="none" strike="noStrike" kern="1200" cap="none" spc="0" normalizeH="0" baseline="0" noProof="0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Noto Sans T Chinese Bold"/>
                <a:sym typeface="Noto Sans T Chinese Bold"/>
              </a:rPr>
              <a:t>客家胸章製作</a:t>
            </a:r>
          </a:p>
        </p:txBody>
      </p:sp>
      <p:sp>
        <p:nvSpPr>
          <p:cNvPr id="8" name="Freeform 8"/>
          <p:cNvSpPr/>
          <p:nvPr/>
        </p:nvSpPr>
        <p:spPr>
          <a:xfrm>
            <a:off x="10908598" y="3310861"/>
            <a:ext cx="5055608" cy="6769761"/>
          </a:xfrm>
          <a:custGeom>
            <a:avLst/>
            <a:gdLst/>
            <a:ahLst/>
            <a:cxnLst/>
            <a:rect l="l" t="t" r="r" b="b"/>
            <a:pathLst>
              <a:path w="5055608" h="6769761">
                <a:moveTo>
                  <a:pt x="0" y="0"/>
                </a:moveTo>
                <a:lnTo>
                  <a:pt x="5055608" y="0"/>
                </a:lnTo>
                <a:lnTo>
                  <a:pt x="5055608" y="6769761"/>
                </a:lnTo>
                <a:lnTo>
                  <a:pt x="0" y="6769761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895382">
            <a:off x="15978287" y="5889694"/>
            <a:ext cx="3831915" cy="3848914"/>
          </a:xfrm>
          <a:custGeom>
            <a:avLst/>
            <a:gdLst/>
            <a:ahLst/>
            <a:cxnLst/>
            <a:rect l="l" t="t" r="r" b="b"/>
            <a:pathLst>
              <a:path w="4752843" h="4856033">
                <a:moveTo>
                  <a:pt x="0" y="0"/>
                </a:moveTo>
                <a:lnTo>
                  <a:pt x="4752842" y="0"/>
                </a:lnTo>
                <a:lnTo>
                  <a:pt x="4752842" y="4856034"/>
                </a:lnTo>
                <a:lnTo>
                  <a:pt x="0" y="4856034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8964951">
            <a:off x="13539974" y="970976"/>
            <a:ext cx="5726003" cy="3557280"/>
          </a:xfrm>
          <a:custGeom>
            <a:avLst/>
            <a:gdLst/>
            <a:ahLst/>
            <a:cxnLst/>
            <a:rect l="l" t="t" r="r" b="b"/>
            <a:pathLst>
              <a:path w="5726003" h="3557280">
                <a:moveTo>
                  <a:pt x="0" y="0"/>
                </a:moveTo>
                <a:lnTo>
                  <a:pt x="5726003" y="0"/>
                </a:lnTo>
                <a:lnTo>
                  <a:pt x="5726003" y="3557279"/>
                </a:lnTo>
                <a:lnTo>
                  <a:pt x="0" y="355727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3672317" y="5143500"/>
            <a:ext cx="5461317" cy="5985005"/>
          </a:xfrm>
          <a:custGeom>
            <a:avLst/>
            <a:gdLst/>
            <a:ahLst/>
            <a:cxnLst/>
            <a:rect l="l" t="t" r="r" b="b"/>
            <a:pathLst>
              <a:path w="5461317" h="5985005">
                <a:moveTo>
                  <a:pt x="0" y="0"/>
                </a:moveTo>
                <a:lnTo>
                  <a:pt x="5461317" y="0"/>
                </a:lnTo>
                <a:lnTo>
                  <a:pt x="5461317" y="5985005"/>
                </a:lnTo>
                <a:lnTo>
                  <a:pt x="0" y="598500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132487"/>
            <a:ext cx="6678692" cy="17176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399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999" b="0" i="0" u="none" strike="noStrike" kern="1200" cap="none" spc="0" normalizeH="0" baseline="0" noProof="0">
                <a:ln>
                  <a:noFill/>
                </a:ln>
                <a:solidFill>
                  <a:srgbClr val="146344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★特色課程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756246" y="5451771"/>
            <a:ext cx="7835554" cy="25226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558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684" b="0" i="0" u="none" strike="noStrike" kern="1200" cap="none" spc="0" normalizeH="0" baseline="0" noProof="0" dirty="0" err="1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閱讀教育</a:t>
            </a:r>
            <a:endParaRPr kumimoji="0" lang="en-US" sz="14684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165853" y="285985"/>
            <a:ext cx="5772821" cy="19932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2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612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黑" panose="020B0709000000000000" pitchFamily="49" charset="-120"/>
                <a:ea typeface="華康儷粗黑" panose="020B0709000000000000" pitchFamily="49" charset="-120"/>
                <a:cs typeface="可畫糖果屋-繁"/>
                <a:sym typeface="可畫糖果屋-繁"/>
              </a:rPr>
              <a:t>教務處</a:t>
            </a:r>
            <a:endParaRPr kumimoji="0" lang="en-US" sz="1161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黑" panose="020B0709000000000000" pitchFamily="49" charset="-120"/>
              <a:ea typeface="華康儷粗黑" panose="020B0709000000000000" pitchFamily="49" charset="-120"/>
              <a:cs typeface="可畫糖果屋-繁"/>
              <a:sym typeface="可畫糖果屋-繁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0" y="8933755"/>
            <a:ext cx="4341532" cy="2159912"/>
          </a:xfrm>
          <a:custGeom>
            <a:avLst/>
            <a:gdLst/>
            <a:ahLst/>
            <a:cxnLst/>
            <a:rect l="l" t="t" r="r" b="b"/>
            <a:pathLst>
              <a:path w="4341532" h="2159912">
                <a:moveTo>
                  <a:pt x="0" y="0"/>
                </a:moveTo>
                <a:lnTo>
                  <a:pt x="4341532" y="0"/>
                </a:lnTo>
                <a:lnTo>
                  <a:pt x="4341532" y="2159912"/>
                </a:lnTo>
                <a:lnTo>
                  <a:pt x="0" y="2159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-153794" y="5443430"/>
            <a:ext cx="2761553" cy="5650237"/>
          </a:xfrm>
          <a:custGeom>
            <a:avLst/>
            <a:gdLst/>
            <a:ahLst/>
            <a:cxnLst/>
            <a:rect l="l" t="t" r="r" b="b"/>
            <a:pathLst>
              <a:path w="2761553" h="5650237">
                <a:moveTo>
                  <a:pt x="0" y="0"/>
                </a:moveTo>
                <a:lnTo>
                  <a:pt x="2761553" y="0"/>
                </a:lnTo>
                <a:lnTo>
                  <a:pt x="2761553" y="5650237"/>
                </a:lnTo>
                <a:lnTo>
                  <a:pt x="0" y="565023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089831">
            <a:off x="1225624" y="545150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1"/>
                </a:lnTo>
                <a:lnTo>
                  <a:pt x="0" y="151859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1288325">
            <a:off x="-95914" y="4856925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3576175" y="1304445"/>
            <a:ext cx="13994130" cy="8430073"/>
          </a:xfrm>
          <a:custGeom>
            <a:avLst/>
            <a:gdLst/>
            <a:ahLst/>
            <a:cxnLst/>
            <a:rect l="l" t="t" r="r" b="b"/>
            <a:pathLst>
              <a:path w="13994130" h="8430073">
                <a:moveTo>
                  <a:pt x="0" y="0"/>
                </a:moveTo>
                <a:lnTo>
                  <a:pt x="13994130" y="0"/>
                </a:lnTo>
                <a:lnTo>
                  <a:pt x="13994130" y="8430073"/>
                </a:lnTo>
                <a:lnTo>
                  <a:pt x="0" y="8430073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1340042">
            <a:off x="15111896" y="6327701"/>
            <a:ext cx="4058684" cy="4503394"/>
          </a:xfrm>
          <a:custGeom>
            <a:avLst/>
            <a:gdLst/>
            <a:ahLst/>
            <a:cxnLst/>
            <a:rect l="l" t="t" r="r" b="b"/>
            <a:pathLst>
              <a:path w="4058684" h="4503394">
                <a:moveTo>
                  <a:pt x="0" y="0"/>
                </a:moveTo>
                <a:lnTo>
                  <a:pt x="4058684" y="0"/>
                </a:lnTo>
                <a:lnTo>
                  <a:pt x="4058684" y="4503393"/>
                </a:lnTo>
                <a:lnTo>
                  <a:pt x="0" y="450339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478665" y="1607054"/>
            <a:ext cx="14020753" cy="7939463"/>
          </a:xfrm>
          <a:custGeom>
            <a:avLst/>
            <a:gdLst/>
            <a:ahLst/>
            <a:cxnLst/>
            <a:rect l="l" t="t" r="r" b="b"/>
            <a:pathLst>
              <a:path w="14020753" h="7939463">
                <a:moveTo>
                  <a:pt x="0" y="0"/>
                </a:moveTo>
                <a:lnTo>
                  <a:pt x="14020753" y="0"/>
                </a:lnTo>
                <a:lnTo>
                  <a:pt x="14020753" y="7939462"/>
                </a:lnTo>
                <a:lnTo>
                  <a:pt x="0" y="793946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8885914">
            <a:off x="-39439" y="124190"/>
            <a:ext cx="1864704" cy="4750839"/>
          </a:xfrm>
          <a:custGeom>
            <a:avLst/>
            <a:gdLst/>
            <a:ahLst/>
            <a:cxnLst/>
            <a:rect l="l" t="t" r="r" b="b"/>
            <a:pathLst>
              <a:path w="1864704" h="4750839">
                <a:moveTo>
                  <a:pt x="0" y="0"/>
                </a:moveTo>
                <a:lnTo>
                  <a:pt x="1864704" y="0"/>
                </a:lnTo>
                <a:lnTo>
                  <a:pt x="1864704" y="4750839"/>
                </a:lnTo>
                <a:lnTo>
                  <a:pt x="0" y="475083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1089831">
            <a:off x="-577192" y="4966156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955780">
            <a:off x="16513840" y="3455805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1D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51460"/>
            <a:ext cx="18288000" cy="9784080"/>
          </a:xfrm>
          <a:custGeom>
            <a:avLst/>
            <a:gdLst/>
            <a:ahLst/>
            <a:cxnLst/>
            <a:rect l="l" t="t" r="r" b="b"/>
            <a:pathLst>
              <a:path w="18288000" h="9784080">
                <a:moveTo>
                  <a:pt x="0" y="0"/>
                </a:moveTo>
                <a:lnTo>
                  <a:pt x="18288000" y="0"/>
                </a:lnTo>
                <a:lnTo>
                  <a:pt x="18288000" y="9784080"/>
                </a:lnTo>
                <a:lnTo>
                  <a:pt x="0" y="978408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8885914">
            <a:off x="-39439" y="124190"/>
            <a:ext cx="1864704" cy="4750839"/>
          </a:xfrm>
          <a:custGeom>
            <a:avLst/>
            <a:gdLst/>
            <a:ahLst/>
            <a:cxnLst/>
            <a:rect l="l" t="t" r="r" b="b"/>
            <a:pathLst>
              <a:path w="1864704" h="4750839">
                <a:moveTo>
                  <a:pt x="0" y="0"/>
                </a:moveTo>
                <a:lnTo>
                  <a:pt x="1864704" y="0"/>
                </a:lnTo>
                <a:lnTo>
                  <a:pt x="1864704" y="4750839"/>
                </a:lnTo>
                <a:lnTo>
                  <a:pt x="0" y="47508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089831">
            <a:off x="-577192" y="4966156"/>
            <a:ext cx="1596417" cy="1518592"/>
          </a:xfrm>
          <a:custGeom>
            <a:avLst/>
            <a:gdLst/>
            <a:ahLst/>
            <a:cxnLst/>
            <a:rect l="l" t="t" r="r" b="b"/>
            <a:pathLst>
              <a:path w="1596417" h="1518592">
                <a:moveTo>
                  <a:pt x="0" y="0"/>
                </a:moveTo>
                <a:lnTo>
                  <a:pt x="1596417" y="0"/>
                </a:lnTo>
                <a:lnTo>
                  <a:pt x="1596417" y="1518592"/>
                </a:lnTo>
                <a:lnTo>
                  <a:pt x="0" y="15185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907793" y="1672339"/>
            <a:ext cx="15179576" cy="8277751"/>
          </a:xfrm>
          <a:custGeom>
            <a:avLst/>
            <a:gdLst/>
            <a:ahLst/>
            <a:cxnLst/>
            <a:rect l="l" t="t" r="r" b="b"/>
            <a:pathLst>
              <a:path w="15179576" h="8277751">
                <a:moveTo>
                  <a:pt x="0" y="0"/>
                </a:moveTo>
                <a:lnTo>
                  <a:pt x="15179576" y="0"/>
                </a:lnTo>
                <a:lnTo>
                  <a:pt x="15179576" y="8277751"/>
                </a:lnTo>
                <a:lnTo>
                  <a:pt x="0" y="82777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4418093">
            <a:off x="14987639" y="-3957462"/>
            <a:ext cx="6413063" cy="5783417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6"/>
            <a:ext cx="4964666" cy="4477226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8846498">
            <a:off x="14069033" y="7174868"/>
            <a:ext cx="4494759" cy="3840977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972548">
            <a:off x="1487730" y="-133457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849744" y="5676901"/>
            <a:ext cx="9262335" cy="9676232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13" name="Group 13"/>
          <p:cNvGrpSpPr/>
          <p:nvPr/>
        </p:nvGrpSpPr>
        <p:grpSpPr>
          <a:xfrm>
            <a:off x="13058463" y="-4601466"/>
            <a:ext cx="8747865" cy="10158620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7F218C30-3D1A-17AD-D7C0-D8719EA7FE88}"/>
              </a:ext>
            </a:extLst>
          </p:cNvPr>
          <p:cNvSpPr txBox="1"/>
          <p:nvPr/>
        </p:nvSpPr>
        <p:spPr>
          <a:xfrm>
            <a:off x="6629401" y="1009258"/>
            <a:ext cx="4002422" cy="11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9044"/>
              </a:lnSpc>
            </a:pPr>
            <a:r>
              <a:rPr lang="zh-TW" altLang="en-US" sz="8532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學務處</a:t>
            </a:r>
            <a:endParaRPr lang="en-US" sz="853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91F8018-F97C-931A-A72E-BA745F9B69C7}"/>
              </a:ext>
            </a:extLst>
          </p:cNvPr>
          <p:cNvSpPr/>
          <p:nvPr/>
        </p:nvSpPr>
        <p:spPr>
          <a:xfrm>
            <a:off x="2355261" y="2293873"/>
            <a:ext cx="12881811" cy="6550094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rgbClr val="F3DBF9"/>
          </a:solidFill>
        </p:spPr>
        <p:txBody>
          <a:bodyPr/>
          <a:lstStyle/>
          <a:p>
            <a:pPr defTabSz="1371600"/>
            <a:endParaRPr lang="zh-TW" altLang="en-US" dirty="0">
              <a:solidFill>
                <a:prstClr val="black"/>
              </a:solidFill>
              <a:latin typeface="Aptos" panose="02110004020202020204"/>
              <a:ea typeface="新細明體" panose="02020500000000000000" pitchFamily="18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75F4981-0341-8E01-652A-BA8E2F889F78}"/>
              </a:ext>
            </a:extLst>
          </p:cNvPr>
          <p:cNvSpPr/>
          <p:nvPr/>
        </p:nvSpPr>
        <p:spPr>
          <a:xfrm>
            <a:off x="3590966" y="2939460"/>
            <a:ext cx="1133451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45" indent="-914445" defTabSz="1371600">
              <a:buFont typeface="+mj-ea"/>
              <a:buAutoNum type="ea1ChtPeriod"/>
            </a:pP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幫助孩子做一個有氣質的平南人，從一個</a:t>
            </a:r>
            <a:r>
              <a:rPr lang="zh-TW" altLang="en-US" sz="4800" kern="100" dirty="0">
                <a:solidFill>
                  <a:srgbClr val="FF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善意的微笑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開始。</a:t>
            </a:r>
            <a:endParaRPr lang="zh-TW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  <a:p>
            <a:pPr marL="914445" indent="-914445" defTabSz="1371600">
              <a:buFont typeface="+mj-ea"/>
              <a:buAutoNum type="ea1ChtPeriod"/>
            </a:pP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運</a:t>
            </a:r>
            <a:r>
              <a:rPr lang="zh-TW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用家庭聯絡簿，和導師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保持</a:t>
            </a:r>
            <a:r>
              <a:rPr lang="zh-TW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聯繫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。</a:t>
            </a:r>
            <a:endParaRPr lang="en-US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  <a:p>
            <a:pPr marL="914445" indent="-914445" defTabSz="1371600">
              <a:buFont typeface="+mj-ea"/>
              <a:buAutoNum type="ea1ChtPeriod"/>
            </a:pP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適度限制孩子使用手機和上網的時間。</a:t>
            </a:r>
            <a:endParaRPr lang="en-US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  <a:p>
            <a:pPr marL="914445" indent="-914445" defTabSz="1371600">
              <a:lnSpc>
                <a:spcPct val="150000"/>
              </a:lnSpc>
              <a:buFont typeface="+mj-ea"/>
              <a:buAutoNum type="ea1ChtPeriod"/>
            </a:pPr>
            <a:r>
              <a:rPr lang="zh-TW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留意孩子的交友狀況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。</a:t>
            </a:r>
            <a:endParaRPr lang="en-US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  <a:p>
            <a:pPr marL="914445" indent="-914445" defTabSz="1371600">
              <a:buFont typeface="+mj-ea"/>
              <a:buAutoNum type="ea1ChtPeriod"/>
            </a:pPr>
            <a:r>
              <a:rPr lang="zh-TW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踴躍參加各種親職教育講座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。</a:t>
            </a:r>
            <a:endParaRPr lang="en-US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  <a:p>
            <a:pPr marL="914445" indent="-914445" defTabSz="1371600">
              <a:buFont typeface="+mj-ea"/>
              <a:buAutoNum type="ea1ChtPeriod"/>
            </a:pPr>
            <a:r>
              <a:rPr lang="zh-TW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教育無他，愛與榜樣而已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。</a:t>
            </a:r>
            <a:endParaRPr lang="zh-TW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527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4418093">
            <a:off x="14987639" y="-3957462"/>
            <a:ext cx="6413063" cy="5783417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6"/>
            <a:ext cx="4964666" cy="4477226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91F8018-F97C-931A-A72E-BA745F9B69C7}"/>
              </a:ext>
            </a:extLst>
          </p:cNvPr>
          <p:cNvSpPr/>
          <p:nvPr/>
        </p:nvSpPr>
        <p:spPr>
          <a:xfrm>
            <a:off x="1420553" y="2052473"/>
            <a:ext cx="14782800" cy="7116830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rgbClr val="F3DBF9"/>
          </a:solidFill>
        </p:spPr>
        <p:txBody>
          <a:bodyPr/>
          <a:lstStyle/>
          <a:p>
            <a:pPr defTabSz="1371600"/>
            <a:endParaRPr lang="zh-TW" altLang="en-US" dirty="0">
              <a:solidFill>
                <a:prstClr val="black"/>
              </a:solidFill>
              <a:latin typeface="Aptos" panose="02110004020202020204"/>
              <a:ea typeface="新細明體" panose="02020500000000000000" pitchFamily="18" charset="-120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3014594" y="-4580467"/>
            <a:ext cx="8747865" cy="10158620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7F218C30-3D1A-17AD-D7C0-D8719EA7FE88}"/>
              </a:ext>
            </a:extLst>
          </p:cNvPr>
          <p:cNvSpPr txBox="1"/>
          <p:nvPr/>
        </p:nvSpPr>
        <p:spPr>
          <a:xfrm>
            <a:off x="6928994" y="729667"/>
            <a:ext cx="4002422" cy="11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9044"/>
              </a:lnSpc>
            </a:pPr>
            <a:r>
              <a:rPr lang="zh-TW" altLang="en-US" sz="8532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學務處</a:t>
            </a:r>
            <a:endParaRPr lang="en-US" sz="853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875F4981-0341-8E01-652A-BA8E2F889F78}"/>
              </a:ext>
            </a:extLst>
          </p:cNvPr>
          <p:cNvSpPr/>
          <p:nvPr/>
        </p:nvSpPr>
        <p:spPr>
          <a:xfrm>
            <a:off x="2475680" y="2392308"/>
            <a:ext cx="12909053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371600">
              <a:lnSpc>
                <a:spcPct val="150000"/>
              </a:lnSpc>
            </a:pP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七</a:t>
            </a:r>
            <a:r>
              <a:rPr lang="en-US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‧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 每天找時間陪伴孩子，聊聊學校生活。</a:t>
            </a:r>
            <a:endParaRPr lang="en-US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  <a:p>
            <a:pPr defTabSz="1371600">
              <a:lnSpc>
                <a:spcPct val="150000"/>
              </a:lnSpc>
            </a:pP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八</a:t>
            </a:r>
            <a:r>
              <a:rPr lang="en-US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‧ 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假日適當安排家庭</a:t>
            </a:r>
            <a:r>
              <a:rPr lang="zh-TW" altLang="en-US" sz="4800" kern="10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活動，增進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親子感情。</a:t>
            </a:r>
            <a:endParaRPr lang="en-US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  <a:p>
            <a:pPr defTabSz="1371600">
              <a:lnSpc>
                <a:spcPct val="150000"/>
              </a:lnSpc>
            </a:pP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九</a:t>
            </a:r>
            <a:r>
              <a:rPr lang="en-US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‧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 鼓勵</a:t>
            </a:r>
            <a:r>
              <a:rPr lang="zh-TW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孩子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參加學校的各項社團活動，培 </a:t>
            </a:r>
            <a:endParaRPr lang="en-US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  <a:p>
            <a:pPr defTabSz="1371600">
              <a:lnSpc>
                <a:spcPct val="150000"/>
              </a:lnSpc>
            </a:pP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         養多元的才藝能力。</a:t>
            </a:r>
            <a:endParaRPr lang="en-US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  <a:p>
            <a:pPr defTabSz="1371600">
              <a:lnSpc>
                <a:spcPct val="150000"/>
              </a:lnSpc>
            </a:pP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十</a:t>
            </a:r>
            <a:r>
              <a:rPr lang="en-US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‧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 鼓勵孩子</a:t>
            </a:r>
            <a:r>
              <a:rPr lang="zh-TW" altLang="zh-TW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踴躍參加</a:t>
            </a: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學校戶外教育活動，</a:t>
            </a:r>
            <a:endParaRPr lang="en-US" altLang="zh-TW" sz="4800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  <a:p>
            <a:pPr defTabSz="1371600">
              <a:lnSpc>
                <a:spcPct val="150000"/>
              </a:lnSpc>
            </a:pPr>
            <a:r>
              <a:rPr lang="zh-TW" altLang="en-US" sz="4800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         增廣見聞。</a:t>
            </a:r>
          </a:p>
        </p:txBody>
      </p:sp>
      <p:sp>
        <p:nvSpPr>
          <p:cNvPr id="8" name="Freeform 8"/>
          <p:cNvSpPr/>
          <p:nvPr/>
        </p:nvSpPr>
        <p:spPr>
          <a:xfrm rot="8846498">
            <a:off x="14069033" y="7174868"/>
            <a:ext cx="4494759" cy="3840977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962400" y="5755433"/>
            <a:ext cx="9262335" cy="9676232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972548">
            <a:off x="1075218" y="255276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877654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4418093">
            <a:off x="14987639" y="-3957462"/>
            <a:ext cx="6413063" cy="5783417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6"/>
            <a:ext cx="4964666" cy="4477226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91F8018-F97C-931A-A72E-BA745F9B69C7}"/>
              </a:ext>
            </a:extLst>
          </p:cNvPr>
          <p:cNvSpPr/>
          <p:nvPr/>
        </p:nvSpPr>
        <p:spPr>
          <a:xfrm>
            <a:off x="1420553" y="2052473"/>
            <a:ext cx="14782800" cy="7116830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rgbClr val="F3DBF9"/>
          </a:solidFill>
        </p:spPr>
        <p:txBody>
          <a:bodyPr/>
          <a:lstStyle/>
          <a:p>
            <a:pPr defTabSz="1371600"/>
            <a:endParaRPr lang="zh-TW" altLang="en-US" dirty="0">
              <a:solidFill>
                <a:prstClr val="black"/>
              </a:solidFill>
              <a:latin typeface="Aptos" panose="02110004020202020204"/>
              <a:ea typeface="新細明體" panose="02020500000000000000" pitchFamily="18" charset="-120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3014594" y="-4580467"/>
            <a:ext cx="8747865" cy="10158620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7F218C30-3D1A-17AD-D7C0-D8719EA7FE88}"/>
              </a:ext>
            </a:extLst>
          </p:cNvPr>
          <p:cNvSpPr txBox="1"/>
          <p:nvPr/>
        </p:nvSpPr>
        <p:spPr>
          <a:xfrm>
            <a:off x="6928994" y="729667"/>
            <a:ext cx="4002422" cy="11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9044"/>
              </a:lnSpc>
            </a:pPr>
            <a:r>
              <a:rPr lang="zh-TW" altLang="en-US" sz="8532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學務處</a:t>
            </a:r>
            <a:endParaRPr lang="en-US" sz="853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8" name="Freeform 8"/>
          <p:cNvSpPr/>
          <p:nvPr/>
        </p:nvSpPr>
        <p:spPr>
          <a:xfrm rot="8846498">
            <a:off x="14069033" y="7174868"/>
            <a:ext cx="4494759" cy="3840977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962400" y="5755433"/>
            <a:ext cx="9262335" cy="9676232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972548">
            <a:off x="1075218" y="255276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2" name="Freeform 2">
            <a:extLst>
              <a:ext uri="{FF2B5EF4-FFF2-40B4-BE49-F238E27FC236}">
                <a16:creationId xmlns:a16="http://schemas.microsoft.com/office/drawing/2014/main" id="{FF16D486-E85E-6618-64F4-6FF2F199D4F3}"/>
              </a:ext>
            </a:extLst>
          </p:cNvPr>
          <p:cNvSpPr/>
          <p:nvPr/>
        </p:nvSpPr>
        <p:spPr>
          <a:xfrm>
            <a:off x="4290869" y="3230063"/>
            <a:ext cx="9706263" cy="5652065"/>
          </a:xfrm>
          <a:custGeom>
            <a:avLst/>
            <a:gdLst/>
            <a:ahLst/>
            <a:cxnLst/>
            <a:rect l="l" t="t" r="r" b="b"/>
            <a:pathLst>
              <a:path w="14425953" h="10821769">
                <a:moveTo>
                  <a:pt x="0" y="0"/>
                </a:moveTo>
                <a:lnTo>
                  <a:pt x="14425954" y="0"/>
                </a:lnTo>
                <a:lnTo>
                  <a:pt x="14425954" y="10821769"/>
                </a:lnTo>
                <a:lnTo>
                  <a:pt x="0" y="1082176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67C36CD-01A6-093E-5CA2-7FF555F0B0FA}"/>
              </a:ext>
            </a:extLst>
          </p:cNvPr>
          <p:cNvSpPr txBox="1"/>
          <p:nvPr/>
        </p:nvSpPr>
        <p:spPr>
          <a:xfrm>
            <a:off x="7396301" y="2249853"/>
            <a:ext cx="4600058" cy="70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zh-TW" altLang="en-US" sz="4001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交通安全教育</a:t>
            </a:r>
            <a:endParaRPr lang="zh-TW" altLang="zh-TW" sz="4001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700471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4418093">
            <a:off x="14987639" y="-3957462"/>
            <a:ext cx="6413063" cy="5783417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6"/>
            <a:ext cx="4964666" cy="4477226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91F8018-F97C-931A-A72E-BA745F9B69C7}"/>
              </a:ext>
            </a:extLst>
          </p:cNvPr>
          <p:cNvSpPr/>
          <p:nvPr/>
        </p:nvSpPr>
        <p:spPr>
          <a:xfrm>
            <a:off x="1420553" y="2052473"/>
            <a:ext cx="14782800" cy="7116830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rgbClr val="F3DBF9"/>
          </a:solidFill>
        </p:spPr>
        <p:txBody>
          <a:bodyPr/>
          <a:lstStyle/>
          <a:p>
            <a:pPr defTabSz="1371600"/>
            <a:endParaRPr lang="zh-TW" altLang="en-US" dirty="0">
              <a:solidFill>
                <a:prstClr val="black"/>
              </a:solidFill>
              <a:latin typeface="Aptos" panose="02110004020202020204"/>
              <a:ea typeface="新細明體" panose="02020500000000000000" pitchFamily="18" charset="-120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3014594" y="-4580467"/>
            <a:ext cx="8747865" cy="10158620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7F218C30-3D1A-17AD-D7C0-D8719EA7FE88}"/>
              </a:ext>
            </a:extLst>
          </p:cNvPr>
          <p:cNvSpPr txBox="1"/>
          <p:nvPr/>
        </p:nvSpPr>
        <p:spPr>
          <a:xfrm>
            <a:off x="6928994" y="729667"/>
            <a:ext cx="4002422" cy="11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9044"/>
              </a:lnSpc>
            </a:pPr>
            <a:r>
              <a:rPr lang="zh-TW" altLang="en-US" sz="8532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學務處</a:t>
            </a:r>
            <a:endParaRPr lang="en-US" sz="853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8" name="Freeform 8"/>
          <p:cNvSpPr/>
          <p:nvPr/>
        </p:nvSpPr>
        <p:spPr>
          <a:xfrm rot="8846498">
            <a:off x="14069033" y="7174868"/>
            <a:ext cx="4494759" cy="3840977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962400" y="5755433"/>
            <a:ext cx="9262335" cy="9676232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972548">
            <a:off x="1075218" y="255276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67C36CD-01A6-093E-5CA2-7FF555F0B0FA}"/>
              </a:ext>
            </a:extLst>
          </p:cNvPr>
          <p:cNvSpPr txBox="1"/>
          <p:nvPr/>
        </p:nvSpPr>
        <p:spPr>
          <a:xfrm>
            <a:off x="7396301" y="2249853"/>
            <a:ext cx="4600058" cy="70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371600"/>
            <a:r>
              <a:rPr lang="zh-TW" altLang="en-US" sz="4001" kern="100" dirty="0">
                <a:solidFill>
                  <a:prstClr val="black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交通安全教育</a:t>
            </a:r>
            <a:endParaRPr lang="zh-TW" altLang="zh-TW" sz="4001" kern="100" dirty="0">
              <a:solidFill>
                <a:prstClr val="black"/>
              </a:solidFill>
              <a:latin typeface="華康儷粗圓(P)" panose="020F0700000000000000" pitchFamily="34" charset="-120"/>
              <a:ea typeface="華康儷粗圓(P)" panose="020F0700000000000000" pitchFamily="34" charset="-120"/>
              <a:cs typeface="Times New Roman" panose="02020603050405020304" pitchFamily="18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66B8C9C-645B-0E0A-67E4-C2CAA1B0DE5A}"/>
              </a:ext>
            </a:extLst>
          </p:cNvPr>
          <p:cNvSpPr/>
          <p:nvPr/>
        </p:nvSpPr>
        <p:spPr>
          <a:xfrm>
            <a:off x="2254653" y="3100285"/>
            <a:ext cx="14252091" cy="6758102"/>
          </a:xfrm>
          <a:custGeom>
            <a:avLst/>
            <a:gdLst/>
            <a:ahLst/>
            <a:cxnLst/>
            <a:rect l="l" t="t" r="r" b="b"/>
            <a:pathLst>
              <a:path w="13524084" h="10146079">
                <a:moveTo>
                  <a:pt x="0" y="0"/>
                </a:moveTo>
                <a:lnTo>
                  <a:pt x="13524084" y="0"/>
                </a:lnTo>
                <a:lnTo>
                  <a:pt x="13524084" y="10146079"/>
                </a:lnTo>
                <a:lnTo>
                  <a:pt x="0" y="10146079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7" name="TextBox 3">
            <a:extLst>
              <a:ext uri="{FF2B5EF4-FFF2-40B4-BE49-F238E27FC236}">
                <a16:creationId xmlns:a16="http://schemas.microsoft.com/office/drawing/2014/main" id="{9C579731-F83F-B1B8-86CE-9E0DE4409583}"/>
              </a:ext>
            </a:extLst>
          </p:cNvPr>
          <p:cNvSpPr txBox="1"/>
          <p:nvPr/>
        </p:nvSpPr>
        <p:spPr>
          <a:xfrm>
            <a:off x="1781256" y="6744385"/>
            <a:ext cx="10412172" cy="264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10301"/>
              </a:lnSpc>
            </a:pPr>
            <a:r>
              <a:rPr lang="en-US" sz="8001" dirty="0" err="1">
                <a:solidFill>
                  <a:prstClr val="white"/>
                </a:solidFill>
                <a:latin typeface="華康方圓體W7" panose="040B0709000000000000" pitchFamily="81" charset="-120"/>
                <a:ea typeface="華康方圓體W7" panose="040B0709000000000000" pitchFamily="81" charset="-120"/>
              </a:rPr>
              <a:t>排隊上公車</a:t>
            </a:r>
            <a:r>
              <a:rPr lang="en-US" sz="8001" dirty="0">
                <a:solidFill>
                  <a:prstClr val="white"/>
                </a:solidFill>
                <a:latin typeface="華康方圓體W7" panose="040B0709000000000000" pitchFamily="81" charset="-120"/>
                <a:ea typeface="華康方圓體W7" panose="040B0709000000000000" pitchFamily="81" charset="-120"/>
              </a:rPr>
              <a:t>!</a:t>
            </a:r>
          </a:p>
          <a:p>
            <a:pPr algn="ctr" defTabSz="1371600">
              <a:lnSpc>
                <a:spcPts val="10301"/>
              </a:lnSpc>
            </a:pPr>
            <a:r>
              <a:rPr lang="en-US" sz="8001" dirty="0" err="1">
                <a:solidFill>
                  <a:prstClr val="white"/>
                </a:solidFill>
                <a:latin typeface="華康方圓體W7" panose="040B0709000000000000" pitchFamily="81" charset="-120"/>
                <a:ea typeface="華康方圓體W7" panose="040B0709000000000000" pitchFamily="81" charset="-120"/>
              </a:rPr>
              <a:t>不推擠、不嬉鬧</a:t>
            </a:r>
            <a:r>
              <a:rPr lang="en-US" sz="11126" dirty="0">
                <a:solidFill>
                  <a:prstClr val="white"/>
                </a:solidFill>
                <a:latin typeface="華康方圓體W7" panose="040B0709000000000000" pitchFamily="81" charset="-120"/>
                <a:ea typeface="華康方圓體W7" panose="040B0709000000000000" pitchFamily="81" charset="-12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670849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4418093">
            <a:off x="14987639" y="-3957462"/>
            <a:ext cx="6413063" cy="5783417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6"/>
            <a:ext cx="4964666" cy="4477226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91F8018-F97C-931A-A72E-BA745F9B69C7}"/>
              </a:ext>
            </a:extLst>
          </p:cNvPr>
          <p:cNvSpPr/>
          <p:nvPr/>
        </p:nvSpPr>
        <p:spPr>
          <a:xfrm>
            <a:off x="1420553" y="2052473"/>
            <a:ext cx="14782800" cy="7116830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rgbClr val="F3DBF9"/>
          </a:solidFill>
        </p:spPr>
        <p:txBody>
          <a:bodyPr/>
          <a:lstStyle/>
          <a:p>
            <a:pPr defTabSz="1371600"/>
            <a:endParaRPr lang="zh-TW" altLang="en-US" dirty="0">
              <a:solidFill>
                <a:prstClr val="black"/>
              </a:solidFill>
              <a:latin typeface="Aptos" panose="02110004020202020204"/>
              <a:ea typeface="新細明體" panose="02020500000000000000" pitchFamily="18" charset="-120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3014594" y="-4580467"/>
            <a:ext cx="8747865" cy="10158620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7F218C30-3D1A-17AD-D7C0-D8719EA7FE88}"/>
              </a:ext>
            </a:extLst>
          </p:cNvPr>
          <p:cNvSpPr txBox="1"/>
          <p:nvPr/>
        </p:nvSpPr>
        <p:spPr>
          <a:xfrm>
            <a:off x="6928994" y="729667"/>
            <a:ext cx="4002422" cy="11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9044"/>
              </a:lnSpc>
            </a:pPr>
            <a:r>
              <a:rPr lang="zh-TW" altLang="en-US" sz="8532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學務處</a:t>
            </a:r>
            <a:endParaRPr lang="en-US" sz="853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8" name="Freeform 8"/>
          <p:cNvSpPr/>
          <p:nvPr/>
        </p:nvSpPr>
        <p:spPr>
          <a:xfrm rot="8846498">
            <a:off x="14069033" y="7174868"/>
            <a:ext cx="4494759" cy="3840977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962400" y="5755433"/>
            <a:ext cx="9262335" cy="9676232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972548">
            <a:off x="1075218" y="255276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67C36CD-01A6-093E-5CA2-7FF555F0B0FA}"/>
              </a:ext>
            </a:extLst>
          </p:cNvPr>
          <p:cNvSpPr txBox="1"/>
          <p:nvPr/>
        </p:nvSpPr>
        <p:spPr>
          <a:xfrm>
            <a:off x="6509225" y="7858529"/>
            <a:ext cx="4600058" cy="9028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371600">
              <a:lnSpc>
                <a:spcPct val="150000"/>
              </a:lnSpc>
              <a:defRPr/>
            </a:pPr>
            <a:r>
              <a:rPr lang="zh-TW" altLang="en-US" sz="4001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校園霸凌防治宣導</a:t>
            </a:r>
            <a:endParaRPr lang="en-US" altLang="zh-CN" sz="4001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6F6A3135-6CD6-8D2C-3F53-50811D49D1B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8783" y="2612539"/>
            <a:ext cx="6729467" cy="5048240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FBAA826-31CB-C795-FA9E-34221538C47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9255" y="2612539"/>
            <a:ext cx="6729467" cy="5048240"/>
          </a:xfrm>
          <a:prstGeom prst="rect">
            <a:avLst/>
          </a:prstGeom>
        </p:spPr>
      </p:pic>
      <p:sp>
        <p:nvSpPr>
          <p:cNvPr id="18" name="文字方塊 17">
            <a:extLst>
              <a:ext uri="{FF2B5EF4-FFF2-40B4-BE49-F238E27FC236}">
                <a16:creationId xmlns:a16="http://schemas.microsoft.com/office/drawing/2014/main" id="{BA563CAE-C7B3-96FA-4FB3-944DF4ED7341}"/>
              </a:ext>
            </a:extLst>
          </p:cNvPr>
          <p:cNvSpPr txBox="1"/>
          <p:nvPr/>
        </p:nvSpPr>
        <p:spPr>
          <a:xfrm>
            <a:off x="2495228" y="5053761"/>
            <a:ext cx="129255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23" indent="-457223" defTabSz="1371600">
              <a:buFont typeface="Wingdings" panose="05000000000000000000" pitchFamily="2" charset="2"/>
              <a:buChar char="u"/>
            </a:pPr>
            <a:r>
              <a:rPr lang="zh-TW" altLang="en-US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曲棍球隊</a:t>
            </a:r>
          </a:p>
        </p:txBody>
      </p:sp>
    </p:spTree>
    <p:extLst>
      <p:ext uri="{BB962C8B-B14F-4D97-AF65-F5344CB8AC3E}">
        <p14:creationId xmlns:p14="http://schemas.microsoft.com/office/powerpoint/2010/main" val="19192548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4418093">
            <a:off x="14987639" y="-3957462"/>
            <a:ext cx="6413063" cy="5783417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6"/>
            <a:ext cx="4964666" cy="4477226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91F8018-F97C-931A-A72E-BA745F9B69C7}"/>
              </a:ext>
            </a:extLst>
          </p:cNvPr>
          <p:cNvSpPr/>
          <p:nvPr/>
        </p:nvSpPr>
        <p:spPr>
          <a:xfrm>
            <a:off x="1420553" y="2052473"/>
            <a:ext cx="14782800" cy="7116830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rgbClr val="F3DBF9"/>
          </a:solidFill>
        </p:spPr>
        <p:txBody>
          <a:bodyPr/>
          <a:lstStyle/>
          <a:p>
            <a:pPr defTabSz="1371600"/>
            <a:endParaRPr lang="zh-TW" altLang="en-US" dirty="0">
              <a:solidFill>
                <a:prstClr val="black"/>
              </a:solidFill>
              <a:latin typeface="Aptos" panose="02110004020202020204"/>
              <a:ea typeface="新細明體" panose="02020500000000000000" pitchFamily="18" charset="-120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3014594" y="-4580467"/>
            <a:ext cx="8747865" cy="10158620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7F218C30-3D1A-17AD-D7C0-D8719EA7FE88}"/>
              </a:ext>
            </a:extLst>
          </p:cNvPr>
          <p:cNvSpPr txBox="1"/>
          <p:nvPr/>
        </p:nvSpPr>
        <p:spPr>
          <a:xfrm>
            <a:off x="6928994" y="729667"/>
            <a:ext cx="4002422" cy="11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9044"/>
              </a:lnSpc>
            </a:pPr>
            <a:r>
              <a:rPr lang="zh-TW" altLang="en-US" sz="8532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學務處</a:t>
            </a:r>
            <a:endParaRPr lang="en-US" sz="853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8" name="Freeform 8"/>
          <p:cNvSpPr/>
          <p:nvPr/>
        </p:nvSpPr>
        <p:spPr>
          <a:xfrm rot="8846498">
            <a:off x="14069033" y="7174868"/>
            <a:ext cx="4494759" cy="3840977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962400" y="5755433"/>
            <a:ext cx="9262335" cy="9676232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972548">
            <a:off x="1075218" y="255276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67C36CD-01A6-093E-5CA2-7FF555F0B0FA}"/>
              </a:ext>
            </a:extLst>
          </p:cNvPr>
          <p:cNvSpPr txBox="1"/>
          <p:nvPr/>
        </p:nvSpPr>
        <p:spPr>
          <a:xfrm>
            <a:off x="6509225" y="7858529"/>
            <a:ext cx="5758976" cy="70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23" indent="-457223" defTabSz="1371600">
              <a:buFont typeface="Wingdings" panose="05000000000000000000" pitchFamily="2" charset="2"/>
              <a:buChar char="u"/>
            </a:pPr>
            <a:r>
              <a:rPr lang="zh-TW" altLang="en-US" sz="4001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辦理學生社團活動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322C19C0-380B-67E1-D80E-74816FD51A4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7250" y="2394273"/>
            <a:ext cx="6701198" cy="5025897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464FB95F-95F6-B2B2-CB37-F0C62EFC6A6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8173" y="2394273"/>
            <a:ext cx="6842117" cy="50258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6364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4418093">
            <a:off x="14987639" y="-3957462"/>
            <a:ext cx="6413063" cy="5783417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6"/>
            <a:ext cx="4964666" cy="4477226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91F8018-F97C-931A-A72E-BA745F9B69C7}"/>
              </a:ext>
            </a:extLst>
          </p:cNvPr>
          <p:cNvSpPr/>
          <p:nvPr/>
        </p:nvSpPr>
        <p:spPr>
          <a:xfrm>
            <a:off x="1420553" y="2052473"/>
            <a:ext cx="14782800" cy="7116830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rgbClr val="F3DBF9"/>
          </a:solidFill>
        </p:spPr>
        <p:txBody>
          <a:bodyPr/>
          <a:lstStyle/>
          <a:p>
            <a:pPr defTabSz="1371600"/>
            <a:endParaRPr lang="zh-TW" altLang="en-US" dirty="0">
              <a:solidFill>
                <a:prstClr val="black"/>
              </a:solidFill>
              <a:latin typeface="Aptos" panose="02110004020202020204"/>
              <a:ea typeface="新細明體" panose="02020500000000000000" pitchFamily="18" charset="-120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3014594" y="-4580467"/>
            <a:ext cx="8747865" cy="10158620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7F218C30-3D1A-17AD-D7C0-D8719EA7FE88}"/>
              </a:ext>
            </a:extLst>
          </p:cNvPr>
          <p:cNvSpPr txBox="1"/>
          <p:nvPr/>
        </p:nvSpPr>
        <p:spPr>
          <a:xfrm>
            <a:off x="6928994" y="729667"/>
            <a:ext cx="4002422" cy="11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9044"/>
              </a:lnSpc>
            </a:pPr>
            <a:r>
              <a:rPr lang="zh-TW" altLang="en-US" sz="8532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學務處</a:t>
            </a:r>
            <a:endParaRPr lang="en-US" sz="853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8" name="Freeform 8"/>
          <p:cNvSpPr/>
          <p:nvPr/>
        </p:nvSpPr>
        <p:spPr>
          <a:xfrm rot="8846498">
            <a:off x="14069033" y="7174868"/>
            <a:ext cx="4494759" cy="3840977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962400" y="5755433"/>
            <a:ext cx="9262335" cy="9676232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972548">
            <a:off x="1075218" y="255276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67C36CD-01A6-093E-5CA2-7FF555F0B0FA}"/>
              </a:ext>
            </a:extLst>
          </p:cNvPr>
          <p:cNvSpPr txBox="1"/>
          <p:nvPr/>
        </p:nvSpPr>
        <p:spPr>
          <a:xfrm>
            <a:off x="6509225" y="7858529"/>
            <a:ext cx="5855433" cy="70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23" indent="-457223" defTabSz="1371600">
              <a:buFont typeface="Wingdings" panose="05000000000000000000" pitchFamily="2" charset="2"/>
              <a:buChar char="u"/>
            </a:pPr>
            <a:r>
              <a:rPr lang="zh-TW" altLang="en-US" sz="4001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辦理學生戶外教育活動</a:t>
            </a:r>
          </a:p>
        </p:txBody>
      </p:sp>
      <p:pic>
        <p:nvPicPr>
          <p:cNvPr id="17" name="圖片 16">
            <a:extLst>
              <a:ext uri="{FF2B5EF4-FFF2-40B4-BE49-F238E27FC236}">
                <a16:creationId xmlns:a16="http://schemas.microsoft.com/office/drawing/2014/main" id="{E06730CD-72DB-F8E7-3807-CE38EE14FF0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8814" y="2755393"/>
            <a:ext cx="6368291" cy="4776218"/>
          </a:xfrm>
          <a:prstGeom prst="rect">
            <a:avLst/>
          </a:prstGeom>
        </p:spPr>
      </p:pic>
      <p:pic>
        <p:nvPicPr>
          <p:cNvPr id="18" name="圖片 17" descr="一張含有 戶外, 人員, 服裝, 群組 的圖片&#10;&#10;AI 產生的內容可能不正確。">
            <a:extLst>
              <a:ext uri="{FF2B5EF4-FFF2-40B4-BE49-F238E27FC236}">
                <a16:creationId xmlns:a16="http://schemas.microsoft.com/office/drawing/2014/main" id="{0172D88B-1626-CC3D-8A33-7B47EC7E171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6225" y="2755393"/>
            <a:ext cx="6368291" cy="4776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5916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4418093">
            <a:off x="14987639" y="-3957462"/>
            <a:ext cx="6413063" cy="5783417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6"/>
            <a:ext cx="4964666" cy="4477226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91F8018-F97C-931A-A72E-BA745F9B69C7}"/>
              </a:ext>
            </a:extLst>
          </p:cNvPr>
          <p:cNvSpPr/>
          <p:nvPr/>
        </p:nvSpPr>
        <p:spPr>
          <a:xfrm>
            <a:off x="1420553" y="2052473"/>
            <a:ext cx="14782800" cy="7116830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rgbClr val="F3DBF9"/>
          </a:solidFill>
        </p:spPr>
        <p:txBody>
          <a:bodyPr/>
          <a:lstStyle/>
          <a:p>
            <a:pPr defTabSz="1371600"/>
            <a:endParaRPr lang="zh-TW" altLang="en-US" dirty="0">
              <a:solidFill>
                <a:prstClr val="black"/>
              </a:solidFill>
              <a:latin typeface="Aptos" panose="02110004020202020204"/>
              <a:ea typeface="新細明體" panose="02020500000000000000" pitchFamily="18" charset="-120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3014594" y="-4580467"/>
            <a:ext cx="8747865" cy="10158620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7F218C30-3D1A-17AD-D7C0-D8719EA7FE88}"/>
              </a:ext>
            </a:extLst>
          </p:cNvPr>
          <p:cNvSpPr txBox="1"/>
          <p:nvPr/>
        </p:nvSpPr>
        <p:spPr>
          <a:xfrm>
            <a:off x="6928994" y="729667"/>
            <a:ext cx="4002422" cy="11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9044"/>
              </a:lnSpc>
            </a:pPr>
            <a:r>
              <a:rPr lang="zh-TW" altLang="en-US" sz="8532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學務處</a:t>
            </a:r>
            <a:endParaRPr lang="en-US" sz="853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8" name="Freeform 8"/>
          <p:cNvSpPr/>
          <p:nvPr/>
        </p:nvSpPr>
        <p:spPr>
          <a:xfrm rot="8846498">
            <a:off x="14069033" y="7174868"/>
            <a:ext cx="4494759" cy="3840977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962400" y="5755433"/>
            <a:ext cx="9262335" cy="9676232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972548">
            <a:off x="1075218" y="255276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67C36CD-01A6-093E-5CA2-7FF555F0B0FA}"/>
              </a:ext>
            </a:extLst>
          </p:cNvPr>
          <p:cNvSpPr txBox="1"/>
          <p:nvPr/>
        </p:nvSpPr>
        <p:spPr>
          <a:xfrm>
            <a:off x="4945176" y="7880586"/>
            <a:ext cx="7897203" cy="70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23" indent="-457223" defTabSz="1371600">
              <a:buFont typeface="Wingdings" panose="05000000000000000000" pitchFamily="2" charset="2"/>
              <a:buChar char="u"/>
            </a:pPr>
            <a:r>
              <a:rPr lang="zh-TW" altLang="en-US" sz="4001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辦理學生校園自治市長選舉活動</a:t>
            </a:r>
          </a:p>
        </p:txBody>
      </p:sp>
      <p:pic>
        <p:nvPicPr>
          <p:cNvPr id="2" name="圖片 1">
            <a:extLst>
              <a:ext uri="{FF2B5EF4-FFF2-40B4-BE49-F238E27FC236}">
                <a16:creationId xmlns:a16="http://schemas.microsoft.com/office/drawing/2014/main" id="{5696666E-8C69-A9F2-6167-B4042BDE3C46}"/>
              </a:ext>
            </a:extLst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14" b="9115"/>
          <a:stretch/>
        </p:blipFill>
        <p:spPr>
          <a:xfrm>
            <a:off x="2483893" y="2689553"/>
            <a:ext cx="6486323" cy="4907897"/>
          </a:xfrm>
          <a:prstGeom prst="rect">
            <a:avLst/>
          </a:prstGeom>
        </p:spPr>
      </p:pic>
      <p:pic>
        <p:nvPicPr>
          <p:cNvPr id="3" name="圖片 2">
            <a:extLst>
              <a:ext uri="{FF2B5EF4-FFF2-40B4-BE49-F238E27FC236}">
                <a16:creationId xmlns:a16="http://schemas.microsoft.com/office/drawing/2014/main" id="{2CCCFFB3-EB3D-5550-45EE-9C02A43EE4D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9271" y="2737319"/>
            <a:ext cx="6486323" cy="488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84816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4418093">
            <a:off x="14987639" y="-3957462"/>
            <a:ext cx="6413063" cy="5783417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6"/>
            <a:ext cx="4964666" cy="4477226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91F8018-F97C-931A-A72E-BA745F9B69C7}"/>
              </a:ext>
            </a:extLst>
          </p:cNvPr>
          <p:cNvSpPr/>
          <p:nvPr/>
        </p:nvSpPr>
        <p:spPr>
          <a:xfrm>
            <a:off x="1420553" y="2052473"/>
            <a:ext cx="14782800" cy="7116830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rgbClr val="F3DBF9"/>
          </a:solidFill>
        </p:spPr>
        <p:txBody>
          <a:bodyPr/>
          <a:lstStyle/>
          <a:p>
            <a:pPr defTabSz="1371600"/>
            <a:endParaRPr lang="zh-TW" altLang="en-US" dirty="0">
              <a:solidFill>
                <a:prstClr val="black"/>
              </a:solidFill>
              <a:latin typeface="Aptos" panose="02110004020202020204"/>
              <a:ea typeface="新細明體" panose="02020500000000000000" pitchFamily="18" charset="-120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3014594" y="-4580467"/>
            <a:ext cx="8747865" cy="10158620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7F218C30-3D1A-17AD-D7C0-D8719EA7FE88}"/>
              </a:ext>
            </a:extLst>
          </p:cNvPr>
          <p:cNvSpPr txBox="1"/>
          <p:nvPr/>
        </p:nvSpPr>
        <p:spPr>
          <a:xfrm>
            <a:off x="6928994" y="729667"/>
            <a:ext cx="4002422" cy="11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9044"/>
              </a:lnSpc>
            </a:pPr>
            <a:r>
              <a:rPr lang="zh-TW" altLang="en-US" sz="8532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學務處</a:t>
            </a:r>
            <a:endParaRPr lang="en-US" sz="853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8" name="Freeform 8"/>
          <p:cNvSpPr/>
          <p:nvPr/>
        </p:nvSpPr>
        <p:spPr>
          <a:xfrm rot="8846498">
            <a:off x="14069033" y="7174868"/>
            <a:ext cx="4494759" cy="3840977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962400" y="5755433"/>
            <a:ext cx="9262335" cy="9676232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972548">
            <a:off x="1075218" y="255276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67C36CD-01A6-093E-5CA2-7FF555F0B0FA}"/>
              </a:ext>
            </a:extLst>
          </p:cNvPr>
          <p:cNvSpPr txBox="1"/>
          <p:nvPr/>
        </p:nvSpPr>
        <p:spPr>
          <a:xfrm>
            <a:off x="2419592" y="7702939"/>
            <a:ext cx="12096563" cy="13236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23" indent="-457223" defTabSz="1371600">
              <a:buFont typeface="Wingdings" panose="05000000000000000000" pitchFamily="2" charset="2"/>
              <a:buChar char="u"/>
            </a:pPr>
            <a:r>
              <a:rPr lang="zh-TW" altLang="en-US" sz="4001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辦理校園健康促進活動 </a:t>
            </a:r>
            <a:r>
              <a:rPr lang="zh-TW" altLang="en-US" sz="2801" b="1" dirty="0">
                <a:solidFill>
                  <a:srgbClr val="196B24">
                    <a:lumMod val="50000"/>
                  </a:srgb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「肉肉桃走中」鼓勵學生健康減重</a:t>
            </a:r>
            <a:endParaRPr lang="en-US" altLang="zh-CN" sz="2801" b="1" dirty="0">
              <a:solidFill>
                <a:srgbClr val="196B24">
                  <a:lumMod val="50000"/>
                </a:srgb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457223" indent="-457223" defTabSz="1371600">
              <a:buFont typeface="Wingdings" panose="05000000000000000000" pitchFamily="2" charset="2"/>
              <a:buChar char="u"/>
            </a:pPr>
            <a:endParaRPr lang="zh-TW" altLang="en-US" sz="4001" b="1" dirty="0">
              <a:solidFill>
                <a:prstClr val="black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551B6373-9957-F904-C583-93865426ABD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1791" y="2464343"/>
            <a:ext cx="6695102" cy="5021327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3A2B04A1-4592-32A0-3C83-DBFE0345E840}"/>
              </a:ext>
            </a:extLst>
          </p:cNvPr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03" r="22265"/>
          <a:stretch/>
        </p:blipFill>
        <p:spPr>
          <a:xfrm>
            <a:off x="1998470" y="2464345"/>
            <a:ext cx="6712661" cy="5021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007296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 rot="-4418093">
            <a:off x="14987639" y="-3957462"/>
            <a:ext cx="6413063" cy="5783417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-4247557">
            <a:off x="-1453633" y="8439466"/>
            <a:ext cx="4964666" cy="4477226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391F8018-F97C-931A-A72E-BA745F9B69C7}"/>
              </a:ext>
            </a:extLst>
          </p:cNvPr>
          <p:cNvSpPr/>
          <p:nvPr/>
        </p:nvSpPr>
        <p:spPr>
          <a:xfrm>
            <a:off x="1486616" y="2236633"/>
            <a:ext cx="14782800" cy="7116830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rgbClr val="F3DBF9"/>
          </a:solidFill>
        </p:spPr>
        <p:txBody>
          <a:bodyPr/>
          <a:lstStyle/>
          <a:p>
            <a:pPr defTabSz="1371600"/>
            <a:endParaRPr lang="zh-TW" altLang="en-US" dirty="0">
              <a:solidFill>
                <a:prstClr val="black"/>
              </a:solidFill>
              <a:latin typeface="Aptos" panose="02110004020202020204"/>
              <a:ea typeface="新細明體" panose="02020500000000000000" pitchFamily="18" charset="-120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13014594" y="-4580467"/>
            <a:ext cx="8747865" cy="10158620"/>
            <a:chOff x="0" y="0"/>
            <a:chExt cx="11663821" cy="13544825"/>
          </a:xfrm>
        </p:grpSpPr>
        <p:sp>
          <p:nvSpPr>
            <p:cNvPr id="14" name="Freeform 14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Freeform 15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16" name="TextBox 14">
            <a:extLst>
              <a:ext uri="{FF2B5EF4-FFF2-40B4-BE49-F238E27FC236}">
                <a16:creationId xmlns:a16="http://schemas.microsoft.com/office/drawing/2014/main" id="{7F218C30-3D1A-17AD-D7C0-D8719EA7FE88}"/>
              </a:ext>
            </a:extLst>
          </p:cNvPr>
          <p:cNvSpPr txBox="1"/>
          <p:nvPr/>
        </p:nvSpPr>
        <p:spPr>
          <a:xfrm>
            <a:off x="6928994" y="729667"/>
            <a:ext cx="4002422" cy="11938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 defTabSz="1371600">
              <a:lnSpc>
                <a:spcPts val="9044"/>
              </a:lnSpc>
            </a:pPr>
            <a:r>
              <a:rPr lang="zh-TW" altLang="en-US" sz="8532" dirty="0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學務處</a:t>
            </a:r>
            <a:endParaRPr lang="en-US" sz="853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8" name="Freeform 8"/>
          <p:cNvSpPr/>
          <p:nvPr/>
        </p:nvSpPr>
        <p:spPr>
          <a:xfrm rot="8846498">
            <a:off x="14069033" y="7174868"/>
            <a:ext cx="4494759" cy="3840977"/>
          </a:xfrm>
          <a:custGeom>
            <a:avLst/>
            <a:gdLst/>
            <a:ahLst/>
            <a:cxnLst/>
            <a:rect l="l" t="t" r="r" b="b"/>
            <a:pathLst>
              <a:path w="4494759" h="3840976">
                <a:moveTo>
                  <a:pt x="0" y="0"/>
                </a:moveTo>
                <a:lnTo>
                  <a:pt x="4494759" y="0"/>
                </a:lnTo>
                <a:lnTo>
                  <a:pt x="4494759" y="3840976"/>
                </a:lnTo>
                <a:lnTo>
                  <a:pt x="0" y="384097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-3962400" y="5755433"/>
            <a:ext cx="9262335" cy="9676232"/>
            <a:chOff x="0" y="0"/>
            <a:chExt cx="12349780" cy="12901642"/>
          </a:xfrm>
        </p:grpSpPr>
        <p:sp>
          <p:nvSpPr>
            <p:cNvPr id="11" name="Freeform 11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Freeform 12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1972548">
            <a:off x="1075218" y="255276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1" y="0"/>
                </a:lnTo>
                <a:lnTo>
                  <a:pt x="1735061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067C36CD-01A6-093E-5CA2-7FF555F0B0FA}"/>
              </a:ext>
            </a:extLst>
          </p:cNvPr>
          <p:cNvSpPr txBox="1"/>
          <p:nvPr/>
        </p:nvSpPr>
        <p:spPr>
          <a:xfrm>
            <a:off x="5299935" y="8089715"/>
            <a:ext cx="7584906" cy="70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23" indent="-457223" defTabSz="1371600">
              <a:buFont typeface="Wingdings" panose="05000000000000000000" pitchFamily="2" charset="2"/>
              <a:buChar char="u"/>
            </a:pPr>
            <a:r>
              <a:rPr lang="zh-TW" altLang="en-US" sz="4001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體育班對外參加比賽屢創佳績</a:t>
            </a:r>
          </a:p>
        </p:txBody>
      </p:sp>
      <p:pic>
        <p:nvPicPr>
          <p:cNvPr id="2" name="圖片 1" descr="一張含有 人員, 足部穿著, 戶外, 服裝 的圖片&#10;&#10;AI 產生的內容可能不正確。">
            <a:extLst>
              <a:ext uri="{FF2B5EF4-FFF2-40B4-BE49-F238E27FC236}">
                <a16:creationId xmlns:a16="http://schemas.microsoft.com/office/drawing/2014/main" id="{FA24B30B-FF30-78B8-5418-9F86E496518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52" r="17406"/>
          <a:stretch/>
        </p:blipFill>
        <p:spPr>
          <a:xfrm>
            <a:off x="1838444" y="3187799"/>
            <a:ext cx="4818455" cy="3465264"/>
          </a:xfrm>
          <a:prstGeom prst="rect">
            <a:avLst/>
          </a:prstGeom>
        </p:spPr>
      </p:pic>
      <p:pic>
        <p:nvPicPr>
          <p:cNvPr id="18" name="圖片 17" descr="一張含有 人員, 服裝, 室內, 足部穿著 的圖片&#10;&#10;AI 產生的內容可能不正確。">
            <a:extLst>
              <a:ext uri="{FF2B5EF4-FFF2-40B4-BE49-F238E27FC236}">
                <a16:creationId xmlns:a16="http://schemas.microsoft.com/office/drawing/2014/main" id="{68125CF0-1F11-20F2-5614-7F925FE2926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9041" y="3234353"/>
            <a:ext cx="4619309" cy="3465264"/>
          </a:xfrm>
          <a:prstGeom prst="rect">
            <a:avLst/>
          </a:prstGeom>
        </p:spPr>
      </p:pic>
      <p:pic>
        <p:nvPicPr>
          <p:cNvPr id="20" name="圖片 19" descr="一張含有 人員, 田徑, 體育, 服裝 的圖片&#10;&#10;AI 產生的內容可能不正確。">
            <a:extLst>
              <a:ext uri="{FF2B5EF4-FFF2-40B4-BE49-F238E27FC236}">
                <a16:creationId xmlns:a16="http://schemas.microsoft.com/office/drawing/2014/main" id="{17C3CAFC-0DFA-32C2-E8D0-C0471F6BC5F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5374" y="3234264"/>
            <a:ext cx="4185287" cy="3429000"/>
          </a:xfrm>
          <a:prstGeom prst="rect">
            <a:avLst/>
          </a:prstGeom>
        </p:spPr>
      </p:pic>
      <p:sp>
        <p:nvSpPr>
          <p:cNvPr id="21" name="文字方塊 20">
            <a:extLst>
              <a:ext uri="{FF2B5EF4-FFF2-40B4-BE49-F238E27FC236}">
                <a16:creationId xmlns:a16="http://schemas.microsoft.com/office/drawing/2014/main" id="{0E58867D-EF02-593B-287D-FD2A9140409C}"/>
              </a:ext>
            </a:extLst>
          </p:cNvPr>
          <p:cNvSpPr txBox="1"/>
          <p:nvPr/>
        </p:nvSpPr>
        <p:spPr>
          <a:xfrm>
            <a:off x="1903196" y="6842490"/>
            <a:ext cx="13336805" cy="70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23" indent="-457223" defTabSz="1371600">
              <a:buFont typeface="Wingdings" panose="05000000000000000000" pitchFamily="2" charset="2"/>
              <a:buChar char="u"/>
            </a:pPr>
            <a:r>
              <a:rPr lang="zh-TW" altLang="en-US" sz="4001" b="1" dirty="0">
                <a:solidFill>
                  <a:prstClr val="black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曲棍球隊                      田徑隊                       跆拳道隊</a:t>
            </a:r>
          </a:p>
        </p:txBody>
      </p:sp>
    </p:spTree>
    <p:extLst>
      <p:ext uri="{BB962C8B-B14F-4D97-AF65-F5344CB8AC3E}">
        <p14:creationId xmlns:p14="http://schemas.microsoft.com/office/powerpoint/2010/main" val="20581465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DCFA1CB4-64A5-4F16-A14B-FDEA6C25DE83}"/>
              </a:ext>
            </a:extLst>
          </p:cNvPr>
          <p:cNvSpPr/>
          <p:nvPr/>
        </p:nvSpPr>
        <p:spPr>
          <a:xfrm>
            <a:off x="1852377" y="806265"/>
            <a:ext cx="14583246" cy="1890232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</p:sp>
      <p:sp>
        <p:nvSpPr>
          <p:cNvPr id="2" name="Freeform 2"/>
          <p:cNvSpPr/>
          <p:nvPr/>
        </p:nvSpPr>
        <p:spPr>
          <a:xfrm rot="-3978611">
            <a:off x="14425605" y="-3468155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269856">
            <a:off x="-5282680" y="-1749006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989010">
            <a:off x="16184615" y="-1922707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860700">
            <a:off x="-3523375" y="694466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611599" y="8151447"/>
            <a:ext cx="1466573" cy="1714806"/>
          </a:xfrm>
          <a:custGeom>
            <a:avLst/>
            <a:gdLst/>
            <a:ahLst/>
            <a:cxnLst/>
            <a:rect l="l" t="t" r="r" b="b"/>
            <a:pathLst>
              <a:path w="3409671" h="3659517">
                <a:moveTo>
                  <a:pt x="0" y="0"/>
                </a:moveTo>
                <a:lnTo>
                  <a:pt x="3409671" y="0"/>
                </a:lnTo>
                <a:lnTo>
                  <a:pt x="3409671" y="3659518"/>
                </a:lnTo>
                <a:lnTo>
                  <a:pt x="0" y="36595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86115" y="7619349"/>
            <a:ext cx="1241274" cy="2266846"/>
          </a:xfrm>
          <a:custGeom>
            <a:avLst/>
            <a:gdLst/>
            <a:ahLst/>
            <a:cxnLst/>
            <a:rect l="l" t="t" r="r" b="b"/>
            <a:pathLst>
              <a:path w="1949502" h="3659517">
                <a:moveTo>
                  <a:pt x="0" y="0"/>
                </a:moveTo>
                <a:lnTo>
                  <a:pt x="1949501" y="0"/>
                </a:lnTo>
                <a:lnTo>
                  <a:pt x="1949501" y="3659517"/>
                </a:lnTo>
                <a:lnTo>
                  <a:pt x="0" y="36595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881696" y="266700"/>
            <a:ext cx="8625289" cy="1362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2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7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總務處</a:t>
            </a:r>
            <a:endParaRPr kumimoji="0" lang="en-US" sz="967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sp>
        <p:nvSpPr>
          <p:cNvPr id="23" name="TextBox 9"/>
          <p:cNvSpPr txBox="1"/>
          <p:nvPr/>
        </p:nvSpPr>
        <p:spPr>
          <a:xfrm>
            <a:off x="3886200" y="1873124"/>
            <a:ext cx="10009017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核心工作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sp>
        <p:nvSpPr>
          <p:cNvPr id="16" name="Freeform 3">
            <a:extLst>
              <a:ext uri="{FF2B5EF4-FFF2-40B4-BE49-F238E27FC236}">
                <a16:creationId xmlns:a16="http://schemas.microsoft.com/office/drawing/2014/main" id="{BCEFEF47-ED0A-4479-8C06-34B0E2EAA501}"/>
              </a:ext>
            </a:extLst>
          </p:cNvPr>
          <p:cNvSpPr/>
          <p:nvPr/>
        </p:nvSpPr>
        <p:spPr>
          <a:xfrm>
            <a:off x="2333117" y="2941555"/>
            <a:ext cx="13887649" cy="7005735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chemeClr val="bg2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14" name="文字方塊 13">
            <a:extLst>
              <a:ext uri="{FF2B5EF4-FFF2-40B4-BE49-F238E27FC236}">
                <a16:creationId xmlns:a16="http://schemas.microsoft.com/office/drawing/2014/main" id="{3B04245A-6F2F-49BD-A285-6CFA7BEBAFEC}"/>
              </a:ext>
            </a:extLst>
          </p:cNvPr>
          <p:cNvSpPr txBox="1"/>
          <p:nvPr/>
        </p:nvSpPr>
        <p:spPr>
          <a:xfrm>
            <a:off x="3060240" y="3300694"/>
            <a:ext cx="12268200" cy="43885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總務處是學校運作的堅實後盾。我們秉持</a:t>
            </a:r>
            <a:r>
              <a:rPr kumimoji="0" lang="zh-TW" alt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「安全第一、持續進步」</a:t>
            </a:r>
            <a:r>
              <a:rPr kumimoji="0" lang="zh-TW" altLang="en-US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rPr>
              <a:t>的精神，致力於優化教學環境，讓每位平南學子都能在最安全、最舒適的校園中專心學習、健康成長。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939ABEFB-A952-4E3D-A100-7A33E40405FB}"/>
              </a:ext>
            </a:extLst>
          </p:cNvPr>
          <p:cNvSpPr txBox="1"/>
          <p:nvPr/>
        </p:nvSpPr>
        <p:spPr>
          <a:xfrm>
            <a:off x="3505200" y="8402229"/>
            <a:ext cx="1226820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各位家長若對校園硬體設備或環境有任何寶貴建議，歡迎隨時與總務處聯絡（分機：</a:t>
            </a:r>
            <a:r>
              <a:rPr kumimoji="0" lang="en-US" altLang="zh-TW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510</a:t>
            </a: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標楷體" panose="03000509000000000000" pitchFamily="65" charset="-120"/>
                <a:ea typeface="標楷體" panose="03000509000000000000" pitchFamily="65" charset="-120"/>
                <a:cs typeface="+mn-cs"/>
              </a:rPr>
              <a:t>）。謝謝大家！</a:t>
            </a:r>
          </a:p>
        </p:txBody>
      </p:sp>
    </p:spTree>
    <p:extLst>
      <p:ext uri="{BB962C8B-B14F-4D97-AF65-F5344CB8AC3E}">
        <p14:creationId xmlns:p14="http://schemas.microsoft.com/office/powerpoint/2010/main" val="14295071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978611">
            <a:off x="14440165" y="-3407745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269856">
            <a:off x="-5282680" y="-1749006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989010">
            <a:off x="16184615" y="-1922707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860700">
            <a:off x="-3523375" y="694466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86115" y="7619349"/>
            <a:ext cx="1241274" cy="2266846"/>
          </a:xfrm>
          <a:custGeom>
            <a:avLst/>
            <a:gdLst/>
            <a:ahLst/>
            <a:cxnLst/>
            <a:rect l="l" t="t" r="r" b="b"/>
            <a:pathLst>
              <a:path w="1949502" h="3659517">
                <a:moveTo>
                  <a:pt x="0" y="0"/>
                </a:moveTo>
                <a:lnTo>
                  <a:pt x="1949501" y="0"/>
                </a:lnTo>
                <a:lnTo>
                  <a:pt x="1949501" y="3659517"/>
                </a:lnTo>
                <a:lnTo>
                  <a:pt x="0" y="3659517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3">
            <a:extLst>
              <a:ext uri="{FF2B5EF4-FFF2-40B4-BE49-F238E27FC236}">
                <a16:creationId xmlns:a16="http://schemas.microsoft.com/office/drawing/2014/main" id="{F8022132-DD11-468A-8955-DD969D99BF69}"/>
              </a:ext>
            </a:extLst>
          </p:cNvPr>
          <p:cNvSpPr/>
          <p:nvPr/>
        </p:nvSpPr>
        <p:spPr>
          <a:xfrm>
            <a:off x="1918534" y="839704"/>
            <a:ext cx="14583246" cy="1890232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新細明體" panose="02020500000000000000" pitchFamily="18" charset="-120"/>
              <a:cs typeface="+mn-cs"/>
            </a:endParaRPr>
          </a:p>
        </p:txBody>
      </p:sp>
      <p:sp>
        <p:nvSpPr>
          <p:cNvPr id="22" name="TextBox 4">
            <a:extLst>
              <a:ext uri="{FF2B5EF4-FFF2-40B4-BE49-F238E27FC236}">
                <a16:creationId xmlns:a16="http://schemas.microsoft.com/office/drawing/2014/main" id="{9583AA61-B51E-46F1-AF42-D2F01E4055BA}"/>
              </a:ext>
            </a:extLst>
          </p:cNvPr>
          <p:cNvSpPr txBox="1"/>
          <p:nvPr/>
        </p:nvSpPr>
        <p:spPr>
          <a:xfrm>
            <a:off x="2055137" y="1865990"/>
            <a:ext cx="14077912" cy="1246897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marL="0" marR="0" lvl="0" indent="0" algn="ctr" defTabSz="914400" rtl="0" eaLnBrk="1" fontAlgn="auto" latinLnBrk="0" hangingPunct="1">
              <a:lnSpc>
                <a:spcPts val="2659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Times New Roman" panose="02020603050405020304" pitchFamily="18" charset="0"/>
              </a:rPr>
              <a:t>  持續更新及營造安全友善的學習環境</a:t>
            </a:r>
            <a:endParaRPr kumimoji="0" sz="6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華康中特圓體" panose="020F0809000000000000" pitchFamily="49" charset="-120"/>
              <a:ea typeface="華康中特圓體" panose="020F0809000000000000" pitchFamily="49" charset="-120"/>
              <a:cs typeface="+mn-cs"/>
            </a:endParaRPr>
          </a:p>
        </p:txBody>
      </p:sp>
      <p:sp>
        <p:nvSpPr>
          <p:cNvPr id="23" name="TextBox 9"/>
          <p:cNvSpPr txBox="1"/>
          <p:nvPr/>
        </p:nvSpPr>
        <p:spPr>
          <a:xfrm>
            <a:off x="5430732" y="2947856"/>
            <a:ext cx="7558850" cy="5986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校園花台地坪改善、綠美化工程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019B5ABB-DCDC-496D-842C-11F65F0D37C9}"/>
              </a:ext>
            </a:extLst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197" y="3751898"/>
            <a:ext cx="8052864" cy="61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圖片 13">
            <a:extLst>
              <a:ext uri="{FF2B5EF4-FFF2-40B4-BE49-F238E27FC236}">
                <a16:creationId xmlns:a16="http://schemas.microsoft.com/office/drawing/2014/main" id="{A37ADE7D-8D88-4A96-BA70-96B4458EF59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7944" y="3637566"/>
            <a:ext cx="8110168" cy="62343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8"/>
          <p:cNvSpPr txBox="1"/>
          <p:nvPr/>
        </p:nvSpPr>
        <p:spPr>
          <a:xfrm>
            <a:off x="4881696" y="266700"/>
            <a:ext cx="8625289" cy="1362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2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7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總務處</a:t>
            </a:r>
            <a:endParaRPr kumimoji="0" lang="en-US" sz="967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273344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DCFA1CB4-64A5-4F16-A14B-FDEA6C25DE83}"/>
              </a:ext>
            </a:extLst>
          </p:cNvPr>
          <p:cNvSpPr/>
          <p:nvPr/>
        </p:nvSpPr>
        <p:spPr>
          <a:xfrm>
            <a:off x="1769326" y="1025134"/>
            <a:ext cx="14583246" cy="1890232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</p:sp>
      <p:sp>
        <p:nvSpPr>
          <p:cNvPr id="2" name="Freeform 2"/>
          <p:cNvSpPr/>
          <p:nvPr/>
        </p:nvSpPr>
        <p:spPr>
          <a:xfrm rot="-3978611">
            <a:off x="14425605" y="-3468155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269856">
            <a:off x="-5282680" y="-1749006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989010">
            <a:off x="16184615" y="-1922707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860700">
            <a:off x="-3523375" y="694466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611599" y="8151447"/>
            <a:ext cx="1466573" cy="1714806"/>
          </a:xfrm>
          <a:custGeom>
            <a:avLst/>
            <a:gdLst/>
            <a:ahLst/>
            <a:cxnLst/>
            <a:rect l="l" t="t" r="r" b="b"/>
            <a:pathLst>
              <a:path w="3409671" h="3659517">
                <a:moveTo>
                  <a:pt x="0" y="0"/>
                </a:moveTo>
                <a:lnTo>
                  <a:pt x="3409671" y="0"/>
                </a:lnTo>
                <a:lnTo>
                  <a:pt x="3409671" y="3659518"/>
                </a:lnTo>
                <a:lnTo>
                  <a:pt x="0" y="36595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86115" y="7619349"/>
            <a:ext cx="1241274" cy="2266846"/>
          </a:xfrm>
          <a:custGeom>
            <a:avLst/>
            <a:gdLst/>
            <a:ahLst/>
            <a:cxnLst/>
            <a:rect l="l" t="t" r="r" b="b"/>
            <a:pathLst>
              <a:path w="1949502" h="3659517">
                <a:moveTo>
                  <a:pt x="0" y="0"/>
                </a:moveTo>
                <a:lnTo>
                  <a:pt x="1949501" y="0"/>
                </a:lnTo>
                <a:lnTo>
                  <a:pt x="1949501" y="3659517"/>
                </a:lnTo>
                <a:lnTo>
                  <a:pt x="0" y="36595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881696" y="266700"/>
            <a:ext cx="8625289" cy="1362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2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7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總務處</a:t>
            </a:r>
            <a:endParaRPr kumimoji="0" lang="en-US" sz="967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sp>
        <p:nvSpPr>
          <p:cNvPr id="23" name="TextBox 9"/>
          <p:cNvSpPr txBox="1"/>
          <p:nvPr/>
        </p:nvSpPr>
        <p:spPr>
          <a:xfrm>
            <a:off x="3886200" y="1873124"/>
            <a:ext cx="10009017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理化實驗室全面更新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pic>
        <p:nvPicPr>
          <p:cNvPr id="15" name="圖片 14">
            <a:extLst>
              <a:ext uri="{FF2B5EF4-FFF2-40B4-BE49-F238E27FC236}">
                <a16:creationId xmlns:a16="http://schemas.microsoft.com/office/drawing/2014/main" id="{C2466CFC-2788-479F-80C8-C34D8E8BBCE5}"/>
              </a:ext>
            </a:extLst>
          </p:cNvPr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1039" y="3546032"/>
            <a:ext cx="8217761" cy="61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AD2CA3B8-7925-4626-8A07-4438CE3B4ABC}"/>
              </a:ext>
            </a:extLst>
          </p:cNvPr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1722" y="3546031"/>
            <a:ext cx="8531850" cy="6120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29990707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3">
            <a:extLst>
              <a:ext uri="{FF2B5EF4-FFF2-40B4-BE49-F238E27FC236}">
                <a16:creationId xmlns:a16="http://schemas.microsoft.com/office/drawing/2014/main" id="{DCFA1CB4-64A5-4F16-A14B-FDEA6C25DE83}"/>
              </a:ext>
            </a:extLst>
          </p:cNvPr>
          <p:cNvSpPr/>
          <p:nvPr/>
        </p:nvSpPr>
        <p:spPr>
          <a:xfrm>
            <a:off x="1769326" y="1025134"/>
            <a:ext cx="14583246" cy="1890232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</p:sp>
      <p:sp>
        <p:nvSpPr>
          <p:cNvPr id="2" name="Freeform 2"/>
          <p:cNvSpPr/>
          <p:nvPr/>
        </p:nvSpPr>
        <p:spPr>
          <a:xfrm rot="-3978611">
            <a:off x="14425605" y="-3468155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269856">
            <a:off x="-5282680" y="-1749006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989010">
            <a:off x="16184615" y="-1922707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860700">
            <a:off x="-3523375" y="694466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6611599" y="8151447"/>
            <a:ext cx="1466573" cy="1714806"/>
          </a:xfrm>
          <a:custGeom>
            <a:avLst/>
            <a:gdLst/>
            <a:ahLst/>
            <a:cxnLst/>
            <a:rect l="l" t="t" r="r" b="b"/>
            <a:pathLst>
              <a:path w="3409671" h="3659517">
                <a:moveTo>
                  <a:pt x="0" y="0"/>
                </a:moveTo>
                <a:lnTo>
                  <a:pt x="3409671" y="0"/>
                </a:lnTo>
                <a:lnTo>
                  <a:pt x="3409671" y="3659518"/>
                </a:lnTo>
                <a:lnTo>
                  <a:pt x="0" y="36595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286115" y="7619349"/>
            <a:ext cx="1241274" cy="2266846"/>
          </a:xfrm>
          <a:custGeom>
            <a:avLst/>
            <a:gdLst/>
            <a:ahLst/>
            <a:cxnLst/>
            <a:rect l="l" t="t" r="r" b="b"/>
            <a:pathLst>
              <a:path w="1949502" h="3659517">
                <a:moveTo>
                  <a:pt x="0" y="0"/>
                </a:moveTo>
                <a:lnTo>
                  <a:pt x="1949501" y="0"/>
                </a:lnTo>
                <a:lnTo>
                  <a:pt x="1949501" y="3659517"/>
                </a:lnTo>
                <a:lnTo>
                  <a:pt x="0" y="36595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881696" y="266700"/>
            <a:ext cx="8625289" cy="1362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2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7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總務處</a:t>
            </a:r>
            <a:endParaRPr kumimoji="0" lang="en-US" sz="967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sp>
        <p:nvSpPr>
          <p:cNvPr id="23" name="TextBox 9"/>
          <p:cNvSpPr txBox="1"/>
          <p:nvPr/>
        </p:nvSpPr>
        <p:spPr>
          <a:xfrm>
            <a:off x="3886200" y="1873124"/>
            <a:ext cx="10009017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電腦教室設施更新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B68D2C19-EC1A-4D32-A44B-D58B21E8FCC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5" y="3173751"/>
            <a:ext cx="8062183" cy="604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4F83386A-91A9-4699-B67C-5C01808384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3688" y="3173751"/>
            <a:ext cx="8014191" cy="6012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250794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978611">
            <a:off x="14425605" y="-3468155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269856">
            <a:off x="-5245809" y="-1682665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989010">
            <a:off x="16184615" y="-1922707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860700">
            <a:off x="-3523375" y="694466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23" name="TextBox 9"/>
          <p:cNvSpPr txBox="1"/>
          <p:nvPr/>
        </p:nvSpPr>
        <p:spPr>
          <a:xfrm>
            <a:off x="2819400" y="1744219"/>
            <a:ext cx="11150444" cy="586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35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充實資訊教育設備；校園教室普通</a:t>
            </a:r>
            <a:r>
              <a:rPr kumimoji="0" lang="en-US" altLang="zh-TW" sz="35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/</a:t>
            </a:r>
            <a:r>
              <a:rPr kumimoji="0" lang="zh-TW" altLang="en-US" sz="3576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專科教室皆有觸屏</a:t>
            </a:r>
            <a:endParaRPr kumimoji="0" lang="en-US" sz="3576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sp>
        <p:nvSpPr>
          <p:cNvPr id="10" name="Freeform 3">
            <a:extLst>
              <a:ext uri="{FF2B5EF4-FFF2-40B4-BE49-F238E27FC236}">
                <a16:creationId xmlns:a16="http://schemas.microsoft.com/office/drawing/2014/main" id="{33E901D5-96A0-4A9E-9D99-8C62EEF6F9FC}"/>
              </a:ext>
            </a:extLst>
          </p:cNvPr>
          <p:cNvSpPr/>
          <p:nvPr/>
        </p:nvSpPr>
        <p:spPr>
          <a:xfrm>
            <a:off x="2015188" y="972910"/>
            <a:ext cx="14583246" cy="1890232"/>
          </a:xfrm>
          <a:custGeom>
            <a:avLst/>
            <a:gdLst/>
            <a:ahLst/>
            <a:cxnLst/>
            <a:rect l="l" t="t" r="r" b="b"/>
            <a:pathLst>
              <a:path w="1250398" h="1289921">
                <a:moveTo>
                  <a:pt x="65253" y="0"/>
                </a:moveTo>
                <a:lnTo>
                  <a:pt x="1185145" y="0"/>
                </a:lnTo>
                <a:cubicBezTo>
                  <a:pt x="1202451" y="0"/>
                  <a:pt x="1219049" y="6875"/>
                  <a:pt x="1231286" y="19112"/>
                </a:cubicBezTo>
                <a:cubicBezTo>
                  <a:pt x="1243524" y="31350"/>
                  <a:pt x="1250398" y="47947"/>
                  <a:pt x="1250398" y="65253"/>
                </a:cubicBezTo>
                <a:lnTo>
                  <a:pt x="1250398" y="1224668"/>
                </a:lnTo>
                <a:cubicBezTo>
                  <a:pt x="1250398" y="1260706"/>
                  <a:pt x="1221183" y="1289921"/>
                  <a:pt x="1185145" y="1289921"/>
                </a:cubicBezTo>
                <a:lnTo>
                  <a:pt x="65253" y="1289921"/>
                </a:lnTo>
                <a:cubicBezTo>
                  <a:pt x="29215" y="1289921"/>
                  <a:pt x="0" y="1260706"/>
                  <a:pt x="0" y="1224668"/>
                </a:cubicBezTo>
                <a:lnTo>
                  <a:pt x="0" y="65253"/>
                </a:lnTo>
                <a:cubicBezTo>
                  <a:pt x="0" y="29215"/>
                  <a:pt x="29215" y="0"/>
                  <a:pt x="65253" y="0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</p:spPr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787F7C14-F4A7-4C9A-A301-805E7871BBD9}"/>
              </a:ext>
            </a:extLst>
          </p:cNvPr>
          <p:cNvPicPr>
            <a:picLocks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0" t="4943" r="6383" b="9126"/>
          <a:stretch/>
        </p:blipFill>
        <p:spPr>
          <a:xfrm>
            <a:off x="304800" y="3474682"/>
            <a:ext cx="8640000" cy="6206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9">
            <a:extLst>
              <a:ext uri="{FF2B5EF4-FFF2-40B4-BE49-F238E27FC236}">
                <a16:creationId xmlns:a16="http://schemas.microsoft.com/office/drawing/2014/main" id="{D2C3CFE2-4377-4C89-894D-6025317A78CA}"/>
              </a:ext>
            </a:extLst>
          </p:cNvPr>
          <p:cNvSpPr txBox="1"/>
          <p:nvPr/>
        </p:nvSpPr>
        <p:spPr>
          <a:xfrm>
            <a:off x="2552048" y="2124322"/>
            <a:ext cx="13106400" cy="6412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500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資訊設備更新，普通</a:t>
            </a:r>
            <a:r>
              <a:rPr kumimoji="0" lang="en-US" altLang="zh-TW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/</a:t>
            </a:r>
            <a:r>
              <a:rPr kumimoji="0" lang="zh-TW" altLang="en-US" sz="5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專科教室班班有觸屏</a:t>
            </a:r>
            <a:endParaRPr kumimoji="0" lang="en-US" sz="5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4881696" y="266700"/>
            <a:ext cx="8625289" cy="1362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025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9677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總務處</a:t>
            </a:r>
            <a:endParaRPr kumimoji="0" lang="en-US" sz="9677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291BF0E-E7FC-448C-ACC0-BAC715BDCC7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5697" y="3606909"/>
            <a:ext cx="8438400" cy="6328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45071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88013">
            <a:off x="14966134" y="5747288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0658901">
            <a:off x="-4281881" y="-3793170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97938">
            <a:off x="15081469" y="8873151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528344">
            <a:off x="-2927479" y="-1525490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846498">
            <a:off x="-1433618" y="8212035"/>
            <a:ext cx="3114262" cy="2661279"/>
          </a:xfrm>
          <a:custGeom>
            <a:avLst/>
            <a:gdLst/>
            <a:ahLst/>
            <a:cxnLst/>
            <a:rect l="l" t="t" r="r" b="b"/>
            <a:pathLst>
              <a:path w="3114262" h="2661279">
                <a:moveTo>
                  <a:pt x="0" y="0"/>
                </a:moveTo>
                <a:lnTo>
                  <a:pt x="3114262" y="0"/>
                </a:lnTo>
                <a:lnTo>
                  <a:pt x="3114262" y="2661279"/>
                </a:lnTo>
                <a:lnTo>
                  <a:pt x="0" y="26612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6087804">
            <a:off x="15522542" y="244522"/>
            <a:ext cx="1405794" cy="2645625"/>
          </a:xfrm>
          <a:custGeom>
            <a:avLst/>
            <a:gdLst/>
            <a:ahLst/>
            <a:cxnLst/>
            <a:rect l="l" t="t" r="r" b="b"/>
            <a:pathLst>
              <a:path w="1405794" h="2645625">
                <a:moveTo>
                  <a:pt x="0" y="0"/>
                </a:moveTo>
                <a:lnTo>
                  <a:pt x="1405794" y="0"/>
                </a:lnTo>
                <a:lnTo>
                  <a:pt x="1405794" y="2645626"/>
                </a:lnTo>
                <a:lnTo>
                  <a:pt x="0" y="2645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245673" y="468828"/>
            <a:ext cx="7103865" cy="121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2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71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輔導室</a:t>
            </a:r>
            <a:endParaRPr kumimoji="0" lang="en-US" sz="871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sp>
        <p:nvSpPr>
          <p:cNvPr id="9" name="標題 8">
            <a:extLst>
              <a:ext uri="{FF2B5EF4-FFF2-40B4-BE49-F238E27FC236}">
                <a16:creationId xmlns:a16="http://schemas.microsoft.com/office/drawing/2014/main" id="{47DD8F78-DED8-CB31-8FD3-E813FE08A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00400" y="1946620"/>
            <a:ext cx="10668000" cy="1219283"/>
          </a:xfrm>
        </p:spPr>
        <p:txBody>
          <a:bodyPr>
            <a:normAutofit fontScale="90000"/>
          </a:bodyPr>
          <a:lstStyle/>
          <a:p>
            <a:r>
              <a:rPr lang="zh-TW" altLang="zh-TW" sz="6700" b="1" kern="100" dirty="0">
                <a:effectLst/>
                <a:highlight>
                  <a:srgbClr val="FFFF00"/>
                </a:highlight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一、建立生活常規及學習習慣</a:t>
            </a:r>
            <a:br>
              <a:rPr lang="zh-TW" altLang="zh-TW" sz="4400" kern="1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dirty="0"/>
          </a:p>
        </p:txBody>
      </p:sp>
      <p:sp>
        <p:nvSpPr>
          <p:cNvPr id="11" name="內容版面配置區 10">
            <a:extLst>
              <a:ext uri="{FF2B5EF4-FFF2-40B4-BE49-F238E27FC236}">
                <a16:creationId xmlns:a16="http://schemas.microsoft.com/office/drawing/2014/main" id="{63334CD4-762E-794F-9349-4F0125AF5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15824" y="3165903"/>
            <a:ext cx="12986176" cy="6505537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國中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階段是</a:t>
            </a:r>
            <a:r>
              <a:rPr lang="zh-TW" altLang="en-US" sz="5400" b="1" i="1" u="sng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訓練獨立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的開始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請家長協助讓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孩子在學習和作息上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都能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養成自律的習慣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5400" kern="100" dirty="0">
              <a:effectLst/>
              <a:latin typeface="華康標楷體" panose="03000509000000000000" pitchFamily="65" charset="-120"/>
              <a:ea typeface="華康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zh-TW" altLang="en-US" sz="5400" kern="100" dirty="0"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請家長帶領孩子調整生活習慣，因為教育無他，唯</a:t>
            </a:r>
            <a:r>
              <a:rPr lang="en-US" altLang="zh-TW" sz="5400" kern="100" dirty="0"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『</a:t>
            </a:r>
            <a:r>
              <a:rPr lang="zh-TW" altLang="en-US" sz="5400" b="1" i="1" u="sng" kern="100" dirty="0"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愛與榜樣</a:t>
            </a:r>
            <a:r>
              <a:rPr lang="en-US" altLang="zh-TW" sz="5400" kern="100" dirty="0"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』</a:t>
            </a:r>
            <a:r>
              <a:rPr lang="zh-TW" altLang="en-US" sz="5400" kern="100" dirty="0"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  <a:t>。</a:t>
            </a:r>
            <a:endParaRPr lang="zh-TW" altLang="zh-TW" sz="54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88013">
            <a:off x="14966134" y="5747288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0658901">
            <a:off x="-4281881" y="-3793170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97938">
            <a:off x="15081469" y="8873151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528344">
            <a:off x="-2927479" y="-1525490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846498">
            <a:off x="-1433618" y="8212035"/>
            <a:ext cx="3114262" cy="2661279"/>
          </a:xfrm>
          <a:custGeom>
            <a:avLst/>
            <a:gdLst/>
            <a:ahLst/>
            <a:cxnLst/>
            <a:rect l="l" t="t" r="r" b="b"/>
            <a:pathLst>
              <a:path w="3114262" h="2661279">
                <a:moveTo>
                  <a:pt x="0" y="0"/>
                </a:moveTo>
                <a:lnTo>
                  <a:pt x="3114262" y="0"/>
                </a:lnTo>
                <a:lnTo>
                  <a:pt x="3114262" y="2661279"/>
                </a:lnTo>
                <a:lnTo>
                  <a:pt x="0" y="26612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6087804">
            <a:off x="15522542" y="244522"/>
            <a:ext cx="1405794" cy="2645625"/>
          </a:xfrm>
          <a:custGeom>
            <a:avLst/>
            <a:gdLst/>
            <a:ahLst/>
            <a:cxnLst/>
            <a:rect l="l" t="t" r="r" b="b"/>
            <a:pathLst>
              <a:path w="1405794" h="2645625">
                <a:moveTo>
                  <a:pt x="0" y="0"/>
                </a:moveTo>
                <a:lnTo>
                  <a:pt x="1405794" y="0"/>
                </a:lnTo>
                <a:lnTo>
                  <a:pt x="1405794" y="2645626"/>
                </a:lnTo>
                <a:lnTo>
                  <a:pt x="0" y="2645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6000264" y="555160"/>
            <a:ext cx="7103865" cy="121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2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71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輔導室</a:t>
            </a:r>
            <a:endParaRPr kumimoji="0" lang="en-US" sz="871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sp>
        <p:nvSpPr>
          <p:cNvPr id="9" name="標題 8">
            <a:extLst>
              <a:ext uri="{FF2B5EF4-FFF2-40B4-BE49-F238E27FC236}">
                <a16:creationId xmlns:a16="http://schemas.microsoft.com/office/drawing/2014/main" id="{D74BA5D2-9E2F-AD99-92A0-EFD9973C1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43349" y="2519109"/>
            <a:ext cx="10363200" cy="1143000"/>
          </a:xfrm>
        </p:spPr>
        <p:txBody>
          <a:bodyPr>
            <a:normAutofit fontScale="90000"/>
          </a:bodyPr>
          <a:lstStyle/>
          <a:p>
            <a:r>
              <a:rPr lang="zh-TW" altLang="zh-TW" sz="6700" b="1" kern="100" dirty="0">
                <a:effectLst/>
                <a:highlight>
                  <a:srgbClr val="00FF00"/>
                </a:highlight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二、</a:t>
            </a:r>
            <a:r>
              <a:rPr lang="zh-TW" altLang="en-US" sz="6700" b="1" kern="100" dirty="0">
                <a:effectLst/>
                <a:highlight>
                  <a:srgbClr val="00FF00"/>
                </a:highlight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了解</a:t>
            </a:r>
            <a:r>
              <a:rPr lang="zh-TW" altLang="zh-TW" sz="6700" b="1" kern="100" dirty="0">
                <a:effectLst/>
                <a:highlight>
                  <a:srgbClr val="00FF00"/>
                </a:highlight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學習表現</a:t>
            </a:r>
            <a:r>
              <a:rPr lang="zh-TW" altLang="en-US" sz="6700" b="1" kern="100" dirty="0">
                <a:highlight>
                  <a:srgbClr val="00FF00"/>
                </a:highlight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和</a:t>
            </a:r>
            <a:r>
              <a:rPr lang="zh-TW" altLang="en-US" sz="6700" b="1" kern="100" dirty="0">
                <a:effectLst/>
                <a:highlight>
                  <a:srgbClr val="00FF00"/>
                </a:highlight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升學選擇</a:t>
            </a:r>
            <a:br>
              <a:rPr lang="zh-TW" altLang="zh-TW" sz="4400" kern="1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dirty="0"/>
          </a:p>
        </p:txBody>
      </p:sp>
      <p:sp>
        <p:nvSpPr>
          <p:cNvPr id="10" name="內容版面配置區 9">
            <a:extLst>
              <a:ext uri="{FF2B5EF4-FFF2-40B4-BE49-F238E27FC236}">
                <a16:creationId xmlns:a16="http://schemas.microsoft.com/office/drawing/2014/main" id="{B81A4DE2-53F5-E810-1F4C-2DB1E5E3D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24200" y="3315778"/>
            <a:ext cx="12649200" cy="5687908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未來的升學，除會考成績外，也和多元學習表現有關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，例如</a:t>
            </a:r>
            <a:r>
              <a:rPr lang="zh-TW" altLang="zh-TW" sz="5400" b="1" i="1" u="sng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獎懲分數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和</a:t>
            </a:r>
            <a:r>
              <a:rPr lang="zh-TW" altLang="zh-TW" sz="5400" b="1" i="1" u="sng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志工服務時數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5400" kern="100" dirty="0">
              <a:effectLst/>
              <a:latin typeface="華康標楷體" panose="03000509000000000000" pitchFamily="65" charset="-120"/>
              <a:ea typeface="華康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九年級孩子即將面臨升學的選擇，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請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家長預先和孩子做討論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、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適時引導，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並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尊重孩子的選擇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。</a:t>
            </a:r>
            <a:endParaRPr lang="en-US" altLang="zh-TW" sz="5400" kern="100" dirty="0">
              <a:effectLst/>
              <a:latin typeface="華康標楷體" panose="03000509000000000000" pitchFamily="65" charset="-120"/>
              <a:ea typeface="華康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請家長踴躍參加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校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內外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各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項升學講座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以獲取最新、最完整的升學資訊</a:t>
            </a:r>
            <a:endParaRPr lang="en-US" altLang="zh-TW" sz="5400" kern="100" dirty="0">
              <a:effectLst/>
              <a:latin typeface="華康標楷體" panose="03000509000000000000" pitchFamily="65" charset="-120"/>
              <a:ea typeface="華康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altLang="zh-TW" sz="48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en-US" altLang="zh-TW" sz="48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pPr marL="0" indent="0">
              <a:lnSpc>
                <a:spcPct val="115000"/>
              </a:lnSpc>
              <a:spcAft>
                <a:spcPts val="800"/>
              </a:spcAft>
              <a:buNone/>
            </a:pPr>
            <a:endParaRPr lang="zh-TW" altLang="zh-TW" sz="4800" kern="100" dirty="0">
              <a:effectLst/>
              <a:latin typeface="Aptos" panose="020B0004020202020204" pitchFamily="34" charset="0"/>
              <a:ea typeface="新細明體" panose="02020500000000000000" pitchFamily="18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214170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88013">
            <a:off x="14966134" y="5747288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0658901">
            <a:off x="-4281881" y="-3793170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97938">
            <a:off x="15081469" y="8873151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528344">
            <a:off x="-2927479" y="-1525490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846498">
            <a:off x="-1433618" y="8212035"/>
            <a:ext cx="3114262" cy="2661279"/>
          </a:xfrm>
          <a:custGeom>
            <a:avLst/>
            <a:gdLst/>
            <a:ahLst/>
            <a:cxnLst/>
            <a:rect l="l" t="t" r="r" b="b"/>
            <a:pathLst>
              <a:path w="3114262" h="2661279">
                <a:moveTo>
                  <a:pt x="0" y="0"/>
                </a:moveTo>
                <a:lnTo>
                  <a:pt x="3114262" y="0"/>
                </a:lnTo>
                <a:lnTo>
                  <a:pt x="3114262" y="2661279"/>
                </a:lnTo>
                <a:lnTo>
                  <a:pt x="0" y="26612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6087804">
            <a:off x="15522542" y="244522"/>
            <a:ext cx="1405794" cy="2645625"/>
          </a:xfrm>
          <a:custGeom>
            <a:avLst/>
            <a:gdLst/>
            <a:ahLst/>
            <a:cxnLst/>
            <a:rect l="l" t="t" r="r" b="b"/>
            <a:pathLst>
              <a:path w="1405794" h="2645625">
                <a:moveTo>
                  <a:pt x="0" y="0"/>
                </a:moveTo>
                <a:lnTo>
                  <a:pt x="1405794" y="0"/>
                </a:lnTo>
                <a:lnTo>
                  <a:pt x="1405794" y="2645626"/>
                </a:lnTo>
                <a:lnTo>
                  <a:pt x="0" y="2645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245673" y="468828"/>
            <a:ext cx="7103865" cy="121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9234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8711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華康儷粗圓(P)" panose="020F0700000000000000" pitchFamily="34" charset="-120"/>
                <a:ea typeface="華康儷粗圓(P)" panose="020F0700000000000000" pitchFamily="34" charset="-120"/>
                <a:cs typeface="+mn-cs"/>
              </a:rPr>
              <a:t>輔導室</a:t>
            </a:r>
            <a:endParaRPr kumimoji="0" lang="en-US" sz="8711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華康儷粗圓(P)" panose="020F0700000000000000" pitchFamily="34" charset="-120"/>
              <a:ea typeface="華康儷粗圓(P)" panose="020F0700000000000000" pitchFamily="34" charset="-120"/>
              <a:cs typeface="+mn-cs"/>
            </a:endParaRPr>
          </a:p>
        </p:txBody>
      </p:sp>
      <p:sp>
        <p:nvSpPr>
          <p:cNvPr id="9" name="標題 8">
            <a:extLst>
              <a:ext uri="{FF2B5EF4-FFF2-40B4-BE49-F238E27FC236}">
                <a16:creationId xmlns:a16="http://schemas.microsoft.com/office/drawing/2014/main" id="{F84FFBDC-9E65-49FA-C51E-83390C76C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90900" y="2307740"/>
            <a:ext cx="12039600" cy="1143000"/>
          </a:xfrm>
        </p:spPr>
        <p:txBody>
          <a:bodyPr>
            <a:normAutofit fontScale="90000"/>
          </a:bodyPr>
          <a:lstStyle/>
          <a:p>
            <a:r>
              <a:rPr lang="zh-TW" altLang="zh-TW" sz="6700" b="1" kern="100" dirty="0">
                <a:effectLst/>
                <a:highlight>
                  <a:srgbClr val="00FFFF"/>
                </a:highlight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三、關心</a:t>
            </a:r>
            <a:r>
              <a:rPr lang="zh-TW" altLang="en-US" sz="6700" b="1" kern="100" dirty="0">
                <a:effectLst/>
                <a:highlight>
                  <a:srgbClr val="00FFFF"/>
                </a:highlight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孩子心理狀態和情緒變化</a:t>
            </a:r>
            <a:br>
              <a:rPr lang="zh-TW" altLang="zh-TW" sz="4400" kern="100" dirty="0">
                <a:effectLst/>
                <a:latin typeface="Aptos" panose="020B0004020202020204" pitchFamily="34" charset="0"/>
                <a:ea typeface="新細明體" panose="02020500000000000000" pitchFamily="18" charset="-120"/>
                <a:cs typeface="Times New Roman" panose="02020603050405020304" pitchFamily="18" charset="0"/>
              </a:rPr>
            </a:br>
            <a:endParaRPr lang="zh-TW" altLang="en-US" dirty="0"/>
          </a:p>
        </p:txBody>
      </p:sp>
      <p:sp>
        <p:nvSpPr>
          <p:cNvPr id="10" name="內容版面配置區 9">
            <a:extLst>
              <a:ext uri="{FF2B5EF4-FFF2-40B4-BE49-F238E27FC236}">
                <a16:creationId xmlns:a16="http://schemas.microsoft.com/office/drawing/2014/main" id="{3EA72FA9-181B-04A0-9CA5-ABDB0CB2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7500" y="3450740"/>
            <a:ext cx="12573000" cy="6331736"/>
          </a:xfrm>
        </p:spPr>
        <p:txBody>
          <a:bodyPr>
            <a:normAutofit/>
          </a:bodyPr>
          <a:lstStyle/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在孩子面臨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課業和生活壓力時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，</a:t>
            </a:r>
            <a:r>
              <a:rPr lang="zh-TW" altLang="en-US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請</a:t>
            </a:r>
            <a:r>
              <a:rPr lang="zh-TW" altLang="zh-TW" sz="5400" kern="100" dirty="0">
                <a:effectLst/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予以正向的支持和鼓勵。</a:t>
            </a:r>
            <a:endParaRPr lang="en-US" altLang="zh-TW" sz="5400" kern="100" dirty="0">
              <a:effectLst/>
              <a:latin typeface="華康標楷體" panose="03000509000000000000" pitchFamily="65" charset="-120"/>
              <a:ea typeface="華康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r>
              <a:rPr lang="zh-TW" altLang="en-US" sz="5400" kern="100" dirty="0">
                <a:latin typeface="華康標楷體" panose="03000509000000000000" pitchFamily="65" charset="-120"/>
                <a:ea typeface="華康標楷體" panose="03000509000000000000" pitchFamily="65" charset="-120"/>
                <a:cs typeface="Times New Roman" panose="02020603050405020304" pitchFamily="18" charset="0"/>
              </a:rPr>
              <a:t>請您和導師保持適當的聯繫，如聯絡簿，以了解孩子在校的表現，若您有其它任何孩子學習或適應問題，歡迎和學校相關處室聯絡。</a:t>
            </a:r>
            <a:endParaRPr lang="en-US" altLang="zh-TW" sz="5400" kern="100" dirty="0">
              <a:effectLst/>
              <a:latin typeface="華康標楷體" panose="03000509000000000000" pitchFamily="65" charset="-120"/>
              <a:ea typeface="華康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altLang="zh-TW" sz="5400" kern="100" dirty="0">
              <a:effectLst/>
              <a:latin typeface="華康標楷體" panose="03000509000000000000" pitchFamily="65" charset="-120"/>
              <a:ea typeface="華康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en-US" altLang="zh-TW" sz="5400" kern="100" dirty="0">
              <a:effectLst/>
              <a:latin typeface="華康標楷體" panose="03000509000000000000" pitchFamily="65" charset="-120"/>
              <a:ea typeface="華康標楷體" panose="03000509000000000000" pitchFamily="65" charset="-12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  <a:buFont typeface="Wingdings" panose="05000000000000000000" pitchFamily="2" charset="2"/>
              <a:buChar char="ü"/>
            </a:pPr>
            <a:endParaRPr lang="zh-TW" altLang="zh-TW" sz="5400" kern="100" dirty="0">
              <a:effectLst/>
              <a:latin typeface="華康標楷體" panose="03000509000000000000" pitchFamily="65" charset="-120"/>
              <a:ea typeface="華康標楷體" panose="03000509000000000000" pitchFamily="65" charset="-120"/>
              <a:cs typeface="Times New Roman" panose="02020603050405020304" pitchFamily="18" charset="0"/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635070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18093">
            <a:off x="14987639" y="-3957462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4247557">
            <a:off x="-1453633" y="8439464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349562" y="3531474"/>
            <a:ext cx="13497608" cy="217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9"/>
              </a:lnSpc>
            </a:pPr>
            <a:r>
              <a:rPr lang="en-US" sz="11959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說明班級經營理念</a:t>
            </a:r>
            <a:endParaRPr lang="en-US" sz="11959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249168" y="4794416"/>
            <a:ext cx="5050888" cy="5492584"/>
          </a:xfrm>
          <a:custGeom>
            <a:avLst/>
            <a:gdLst/>
            <a:ahLst/>
            <a:cxnLst/>
            <a:rect l="l" t="t" r="r" b="b"/>
            <a:pathLst>
              <a:path w="5050888" h="5492584">
                <a:moveTo>
                  <a:pt x="0" y="0"/>
                </a:moveTo>
                <a:lnTo>
                  <a:pt x="5050888" y="0"/>
                </a:lnTo>
                <a:lnTo>
                  <a:pt x="5050888" y="5492584"/>
                </a:lnTo>
                <a:lnTo>
                  <a:pt x="0" y="549258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425197" y="-3891380"/>
            <a:ext cx="8747865" cy="10158619"/>
            <a:chOff x="0" y="0"/>
            <a:chExt cx="11663821" cy="13544825"/>
          </a:xfrm>
        </p:grpSpPr>
        <p:sp>
          <p:nvSpPr>
            <p:cNvPr id="7" name="Freeform 7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-3020714" y="4992976"/>
            <a:ext cx="9262335" cy="9676231"/>
            <a:chOff x="0" y="0"/>
            <a:chExt cx="12349780" cy="12901642"/>
          </a:xfrm>
        </p:grpSpPr>
        <p:sp>
          <p:nvSpPr>
            <p:cNvPr id="10" name="Freeform 10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3978611">
            <a:off x="14425605" y="-3468155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8269856">
            <a:off x="-5282680" y="-1749006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-1989010">
            <a:off x="16184615" y="-1922707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860700">
            <a:off x="-3523375" y="694466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4199509" y="6321687"/>
            <a:ext cx="3409671" cy="3659517"/>
          </a:xfrm>
          <a:custGeom>
            <a:avLst/>
            <a:gdLst/>
            <a:ahLst/>
            <a:cxnLst/>
            <a:rect l="l" t="t" r="r" b="b"/>
            <a:pathLst>
              <a:path w="3409671" h="3659517">
                <a:moveTo>
                  <a:pt x="0" y="0"/>
                </a:moveTo>
                <a:lnTo>
                  <a:pt x="3409671" y="0"/>
                </a:lnTo>
                <a:lnTo>
                  <a:pt x="3409671" y="3659518"/>
                </a:lnTo>
                <a:lnTo>
                  <a:pt x="0" y="3659518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822514" y="6172200"/>
            <a:ext cx="1949502" cy="3659517"/>
          </a:xfrm>
          <a:custGeom>
            <a:avLst/>
            <a:gdLst/>
            <a:ahLst/>
            <a:cxnLst/>
            <a:rect l="l" t="t" r="r" b="b"/>
            <a:pathLst>
              <a:path w="1949502" h="3659517">
                <a:moveTo>
                  <a:pt x="0" y="0"/>
                </a:moveTo>
                <a:lnTo>
                  <a:pt x="1949501" y="0"/>
                </a:lnTo>
                <a:lnTo>
                  <a:pt x="1949501" y="3659517"/>
                </a:lnTo>
                <a:lnTo>
                  <a:pt x="0" y="3659517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4881696" y="939125"/>
            <a:ext cx="8625289" cy="13629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57"/>
              </a:lnSpc>
            </a:pPr>
            <a:r>
              <a:rPr lang="en-US" sz="9677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標題</a:t>
            </a:r>
            <a:endParaRPr lang="en-US" sz="9677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4083852" y="4099390"/>
            <a:ext cx="10115658" cy="618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06"/>
              </a:lnSpc>
            </a:pPr>
            <a:r>
              <a:rPr lang="en-US" sz="3576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內容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834652" y="3016204"/>
            <a:ext cx="6050840" cy="6242096"/>
            <a:chOff x="0" y="0"/>
            <a:chExt cx="1250398" cy="12899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50398" cy="1289921"/>
            </a:xfrm>
            <a:custGeom>
              <a:avLst/>
              <a:gdLst/>
              <a:ahLst/>
              <a:cxnLst/>
              <a:rect l="l" t="t" r="r" b="b"/>
              <a:pathLst>
                <a:path w="1250398" h="1289921">
                  <a:moveTo>
                    <a:pt x="65253" y="0"/>
                  </a:moveTo>
                  <a:lnTo>
                    <a:pt x="1185145" y="0"/>
                  </a:lnTo>
                  <a:cubicBezTo>
                    <a:pt x="1202451" y="0"/>
                    <a:pt x="1219049" y="6875"/>
                    <a:pt x="1231286" y="19112"/>
                  </a:cubicBezTo>
                  <a:cubicBezTo>
                    <a:pt x="1243524" y="31350"/>
                    <a:pt x="1250398" y="47947"/>
                    <a:pt x="1250398" y="65253"/>
                  </a:cubicBezTo>
                  <a:lnTo>
                    <a:pt x="1250398" y="1224668"/>
                  </a:lnTo>
                  <a:cubicBezTo>
                    <a:pt x="1250398" y="1260706"/>
                    <a:pt x="1221183" y="1289921"/>
                    <a:pt x="1185145" y="1289921"/>
                  </a:cubicBezTo>
                  <a:lnTo>
                    <a:pt x="65253" y="1289921"/>
                  </a:lnTo>
                  <a:cubicBezTo>
                    <a:pt x="29215" y="1289921"/>
                    <a:pt x="0" y="1260706"/>
                    <a:pt x="0" y="1224668"/>
                  </a:cubicBezTo>
                  <a:lnTo>
                    <a:pt x="0" y="65253"/>
                  </a:lnTo>
                  <a:cubicBezTo>
                    <a:pt x="0" y="29215"/>
                    <a:pt x="29215" y="0"/>
                    <a:pt x="65253" y="0"/>
                  </a:cubicBezTo>
                  <a:close/>
                </a:path>
              </a:pathLst>
            </a:custGeom>
            <a:solidFill>
              <a:srgbClr val="CBBD89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 rot="-5528019">
            <a:off x="13398497" y="-4035188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6"/>
                </a:lnTo>
                <a:lnTo>
                  <a:pt x="0" y="807037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4882999">
            <a:off x="-3770050" y="6251812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3" y="0"/>
                </a:lnTo>
                <a:lnTo>
                  <a:pt x="8563763" y="8070376"/>
                </a:lnTo>
                <a:lnTo>
                  <a:pt x="0" y="807037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4418093">
            <a:off x="14987639" y="-3957462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-4247557">
            <a:off x="-1453633" y="8439464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1972548">
            <a:off x="747296" y="-61688"/>
            <a:ext cx="1735062" cy="3265290"/>
          </a:xfrm>
          <a:custGeom>
            <a:avLst/>
            <a:gdLst/>
            <a:ahLst/>
            <a:cxnLst/>
            <a:rect l="l" t="t" r="r" b="b"/>
            <a:pathLst>
              <a:path w="1735062" h="3265290">
                <a:moveTo>
                  <a:pt x="0" y="0"/>
                </a:moveTo>
                <a:lnTo>
                  <a:pt x="1735062" y="0"/>
                </a:lnTo>
                <a:lnTo>
                  <a:pt x="1735062" y="3265290"/>
                </a:lnTo>
                <a:lnTo>
                  <a:pt x="0" y="32652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9402508" y="3016204"/>
            <a:ext cx="5926961" cy="6242096"/>
            <a:chOff x="0" y="0"/>
            <a:chExt cx="1224799" cy="1289921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224799" cy="1289921"/>
            </a:xfrm>
            <a:custGeom>
              <a:avLst/>
              <a:gdLst/>
              <a:ahLst/>
              <a:cxnLst/>
              <a:rect l="l" t="t" r="r" b="b"/>
              <a:pathLst>
                <a:path w="1224799" h="1289921">
                  <a:moveTo>
                    <a:pt x="66617" y="0"/>
                  </a:moveTo>
                  <a:lnTo>
                    <a:pt x="1158182" y="0"/>
                  </a:lnTo>
                  <a:cubicBezTo>
                    <a:pt x="1194973" y="0"/>
                    <a:pt x="1224799" y="29826"/>
                    <a:pt x="1224799" y="66617"/>
                  </a:cubicBezTo>
                  <a:lnTo>
                    <a:pt x="1224799" y="1223304"/>
                  </a:lnTo>
                  <a:cubicBezTo>
                    <a:pt x="1224799" y="1260095"/>
                    <a:pt x="1194973" y="1289921"/>
                    <a:pt x="1158182" y="1289921"/>
                  </a:cubicBezTo>
                  <a:lnTo>
                    <a:pt x="66617" y="1289921"/>
                  </a:lnTo>
                  <a:cubicBezTo>
                    <a:pt x="29826" y="1289921"/>
                    <a:pt x="0" y="1260095"/>
                    <a:pt x="0" y="1223304"/>
                  </a:cubicBezTo>
                  <a:lnTo>
                    <a:pt x="0" y="66617"/>
                  </a:lnTo>
                  <a:cubicBezTo>
                    <a:pt x="0" y="29826"/>
                    <a:pt x="29826" y="0"/>
                    <a:pt x="66617" y="0"/>
                  </a:cubicBezTo>
                  <a:close/>
                </a:path>
              </a:pathLst>
            </a:custGeom>
            <a:solidFill>
              <a:srgbClr val="F5B37D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 rot="8846498">
            <a:off x="14903383" y="7078602"/>
            <a:ext cx="3407058" cy="2911486"/>
          </a:xfrm>
          <a:custGeom>
            <a:avLst/>
            <a:gdLst/>
            <a:ahLst/>
            <a:cxnLst/>
            <a:rect l="l" t="t" r="r" b="b"/>
            <a:pathLst>
              <a:path w="3407058" h="2911486">
                <a:moveTo>
                  <a:pt x="0" y="0"/>
                </a:moveTo>
                <a:lnTo>
                  <a:pt x="3407057" y="0"/>
                </a:lnTo>
                <a:lnTo>
                  <a:pt x="3407057" y="2911486"/>
                </a:lnTo>
                <a:lnTo>
                  <a:pt x="0" y="291148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7142789" y="1036891"/>
            <a:ext cx="4002422" cy="1182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043"/>
              </a:lnSpc>
            </a:pPr>
            <a:r>
              <a:rPr lang="en-US" sz="8531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標題</a:t>
            </a:r>
            <a:endParaRPr lang="en-US" sz="8531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3589925" y="4009779"/>
            <a:ext cx="449527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2"/>
              </a:lnSpc>
            </a:pPr>
            <a:r>
              <a:rPr lang="en-US" sz="3672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內容</a:t>
            </a:r>
            <a:endParaRPr lang="en-US" sz="367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grpSp>
        <p:nvGrpSpPr>
          <p:cNvPr id="16" name="Group 16"/>
          <p:cNvGrpSpPr/>
          <p:nvPr/>
        </p:nvGrpSpPr>
        <p:grpSpPr>
          <a:xfrm>
            <a:off x="5043105" y="2201090"/>
            <a:ext cx="1603519" cy="1603519"/>
            <a:chOff x="0" y="0"/>
            <a:chExt cx="812800" cy="8128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837545"/>
            </a:solidFill>
            <a:ln w="85725">
              <a:solidFill>
                <a:srgbClr val="FFF9F1"/>
              </a:solidFill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0118349" y="4049509"/>
            <a:ext cx="4495278" cy="474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2"/>
              </a:lnSpc>
            </a:pPr>
            <a:r>
              <a:rPr lang="en-US" sz="3672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內容</a:t>
            </a:r>
            <a:endParaRPr lang="en-US" sz="3672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grpSp>
        <p:nvGrpSpPr>
          <p:cNvPr id="20" name="Group 20"/>
          <p:cNvGrpSpPr/>
          <p:nvPr/>
        </p:nvGrpSpPr>
        <p:grpSpPr>
          <a:xfrm>
            <a:off x="11552249" y="2219323"/>
            <a:ext cx="1603519" cy="1603519"/>
            <a:chOff x="0" y="0"/>
            <a:chExt cx="812800" cy="812800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</a:path>
              </a:pathLst>
            </a:custGeom>
            <a:solidFill>
              <a:srgbClr val="D46500"/>
            </a:solidFill>
            <a:ln w="104775">
              <a:solidFill>
                <a:srgbClr val="FFF9F1"/>
              </a:solidFill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5329268" y="2586933"/>
            <a:ext cx="1061607" cy="917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6"/>
              </a:lnSpc>
            </a:pPr>
            <a:r>
              <a:rPr lang="en-US" sz="6600">
                <a:solidFill>
                  <a:srgbClr val="837545"/>
                </a:solidFill>
                <a:latin typeface="Sensei"/>
              </a:rPr>
              <a:t>1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823206" y="2605166"/>
            <a:ext cx="1061607" cy="9175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96"/>
              </a:lnSpc>
            </a:pPr>
            <a:r>
              <a:rPr lang="en-US" sz="6600">
                <a:solidFill>
                  <a:srgbClr val="D46500"/>
                </a:solidFill>
                <a:latin typeface="Sensei"/>
              </a:rPr>
              <a:t>2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88013">
            <a:off x="13344305" y="6942475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10658901">
            <a:off x="-4281881" y="-3793170"/>
            <a:ext cx="8563762" cy="8070377"/>
          </a:xfrm>
          <a:custGeom>
            <a:avLst/>
            <a:gdLst/>
            <a:ahLst/>
            <a:cxnLst/>
            <a:rect l="l" t="t" r="r" b="b"/>
            <a:pathLst>
              <a:path w="8563762" h="8070377">
                <a:moveTo>
                  <a:pt x="0" y="0"/>
                </a:moveTo>
                <a:lnTo>
                  <a:pt x="8563762" y="0"/>
                </a:lnTo>
                <a:lnTo>
                  <a:pt x="8563762" y="8070377"/>
                </a:lnTo>
                <a:lnTo>
                  <a:pt x="0" y="807037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1797938">
            <a:off x="15334706" y="8835954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1528344">
            <a:off x="-2927479" y="-1525490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5"/>
                </a:lnTo>
                <a:lnTo>
                  <a:pt x="0" y="447722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rot="8846498">
            <a:off x="505430" y="7668438"/>
            <a:ext cx="3114262" cy="2661279"/>
          </a:xfrm>
          <a:custGeom>
            <a:avLst/>
            <a:gdLst/>
            <a:ahLst/>
            <a:cxnLst/>
            <a:rect l="l" t="t" r="r" b="b"/>
            <a:pathLst>
              <a:path w="3114262" h="2661279">
                <a:moveTo>
                  <a:pt x="0" y="0"/>
                </a:moveTo>
                <a:lnTo>
                  <a:pt x="3114262" y="0"/>
                </a:lnTo>
                <a:lnTo>
                  <a:pt x="3114262" y="2661279"/>
                </a:lnTo>
                <a:lnTo>
                  <a:pt x="0" y="2661279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6087804">
            <a:off x="15522542" y="244522"/>
            <a:ext cx="1405794" cy="2645625"/>
          </a:xfrm>
          <a:custGeom>
            <a:avLst/>
            <a:gdLst/>
            <a:ahLst/>
            <a:cxnLst/>
            <a:rect l="l" t="t" r="r" b="b"/>
            <a:pathLst>
              <a:path w="1405794" h="2645625">
                <a:moveTo>
                  <a:pt x="0" y="0"/>
                </a:moveTo>
                <a:lnTo>
                  <a:pt x="1405794" y="0"/>
                </a:lnTo>
                <a:lnTo>
                  <a:pt x="1405794" y="2645626"/>
                </a:lnTo>
                <a:lnTo>
                  <a:pt x="0" y="264562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5596973" y="1010081"/>
            <a:ext cx="7103865" cy="12192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234"/>
              </a:lnSpc>
            </a:pPr>
            <a:r>
              <a:rPr lang="en-US" sz="8711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標題</a:t>
            </a:r>
            <a:endParaRPr lang="en-US" sz="8711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972656" y="3464353"/>
            <a:ext cx="6342688" cy="4971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72"/>
              </a:lnSpc>
            </a:pPr>
            <a:r>
              <a:rPr lang="en-US" sz="3672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內容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18093">
            <a:off x="14987639" y="-3957462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4247557">
            <a:off x="-1453633" y="8439464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2475422" y="4185942"/>
            <a:ext cx="11013147" cy="2173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939"/>
              </a:lnSpc>
            </a:pPr>
            <a:r>
              <a:rPr lang="en-US" sz="11959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臨時動議</a:t>
            </a:r>
            <a:endParaRPr lang="en-US" sz="11959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13222156" y="4765043"/>
            <a:ext cx="5077900" cy="5521957"/>
          </a:xfrm>
          <a:custGeom>
            <a:avLst/>
            <a:gdLst/>
            <a:ahLst/>
            <a:cxnLst/>
            <a:rect l="l" t="t" r="r" b="b"/>
            <a:pathLst>
              <a:path w="5077900" h="5521957">
                <a:moveTo>
                  <a:pt x="0" y="0"/>
                </a:moveTo>
                <a:lnTo>
                  <a:pt x="5077900" y="0"/>
                </a:lnTo>
                <a:lnTo>
                  <a:pt x="5077900" y="5521957"/>
                </a:lnTo>
                <a:lnTo>
                  <a:pt x="0" y="552195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425197" y="-3891380"/>
            <a:ext cx="8747865" cy="10158619"/>
            <a:chOff x="0" y="0"/>
            <a:chExt cx="11663821" cy="13544825"/>
          </a:xfrm>
        </p:grpSpPr>
        <p:sp>
          <p:nvSpPr>
            <p:cNvPr id="7" name="Freeform 7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8" name="Freeform 8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grpSp>
        <p:nvGrpSpPr>
          <p:cNvPr id="9" name="Group 9"/>
          <p:cNvGrpSpPr/>
          <p:nvPr/>
        </p:nvGrpSpPr>
        <p:grpSpPr>
          <a:xfrm>
            <a:off x="-3020714" y="4992976"/>
            <a:ext cx="9262335" cy="9676231"/>
            <a:chOff x="0" y="0"/>
            <a:chExt cx="12349780" cy="12901642"/>
          </a:xfrm>
        </p:grpSpPr>
        <p:sp>
          <p:nvSpPr>
            <p:cNvPr id="10" name="Freeform 10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2E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4418093">
            <a:off x="14987639" y="-3957462"/>
            <a:ext cx="6413062" cy="5783416"/>
          </a:xfrm>
          <a:custGeom>
            <a:avLst/>
            <a:gdLst/>
            <a:ahLst/>
            <a:cxnLst/>
            <a:rect l="l" t="t" r="r" b="b"/>
            <a:pathLst>
              <a:path w="6413062" h="5783416">
                <a:moveTo>
                  <a:pt x="0" y="0"/>
                </a:moveTo>
                <a:lnTo>
                  <a:pt x="6413062" y="0"/>
                </a:lnTo>
                <a:lnTo>
                  <a:pt x="6413062" y="5783416"/>
                </a:lnTo>
                <a:lnTo>
                  <a:pt x="0" y="578341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4247557">
            <a:off x="-1453633" y="8439464"/>
            <a:ext cx="4964665" cy="4477225"/>
          </a:xfrm>
          <a:custGeom>
            <a:avLst/>
            <a:gdLst/>
            <a:ahLst/>
            <a:cxnLst/>
            <a:rect l="l" t="t" r="r" b="b"/>
            <a:pathLst>
              <a:path w="4964665" h="4477225">
                <a:moveTo>
                  <a:pt x="0" y="0"/>
                </a:moveTo>
                <a:lnTo>
                  <a:pt x="4964666" y="0"/>
                </a:lnTo>
                <a:lnTo>
                  <a:pt x="4964666" y="4477226"/>
                </a:lnTo>
                <a:lnTo>
                  <a:pt x="0" y="447722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4909275" y="4698578"/>
            <a:ext cx="8469449" cy="4859346"/>
          </a:xfrm>
          <a:custGeom>
            <a:avLst/>
            <a:gdLst/>
            <a:ahLst/>
            <a:cxnLst/>
            <a:rect l="l" t="t" r="r" b="b"/>
            <a:pathLst>
              <a:path w="8469449" h="4859346">
                <a:moveTo>
                  <a:pt x="0" y="0"/>
                </a:moveTo>
                <a:lnTo>
                  <a:pt x="8469450" y="0"/>
                </a:lnTo>
                <a:lnTo>
                  <a:pt x="8469450" y="4859346"/>
                </a:lnTo>
                <a:lnTo>
                  <a:pt x="0" y="485934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5" name="Group 5"/>
          <p:cNvGrpSpPr/>
          <p:nvPr/>
        </p:nvGrpSpPr>
        <p:grpSpPr>
          <a:xfrm>
            <a:off x="12425197" y="-3891380"/>
            <a:ext cx="8747865" cy="10158619"/>
            <a:chOff x="0" y="0"/>
            <a:chExt cx="11663821" cy="13544825"/>
          </a:xfrm>
        </p:grpSpPr>
        <p:sp>
          <p:nvSpPr>
            <p:cNvPr id="6" name="Freeform 6"/>
            <p:cNvSpPr/>
            <p:nvPr/>
          </p:nvSpPr>
          <p:spPr>
            <a:xfrm rot="-5528019">
              <a:off x="-120098" y="2259047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3"/>
                  </a:lnTo>
                  <a:lnTo>
                    <a:pt x="0" y="1076050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7" name="Freeform 7"/>
            <p:cNvSpPr/>
            <p:nvPr/>
          </p:nvSpPr>
          <p:spPr>
            <a:xfrm rot="-4418093">
              <a:off x="2484425" y="1332896"/>
              <a:ext cx="8550749" cy="7711221"/>
            </a:xfrm>
            <a:custGeom>
              <a:avLst/>
              <a:gdLst/>
              <a:ahLst/>
              <a:cxnLst/>
              <a:rect l="l" t="t" r="r" b="b"/>
              <a:pathLst>
                <a:path w="8550749" h="7711221">
                  <a:moveTo>
                    <a:pt x="0" y="0"/>
                  </a:moveTo>
                  <a:lnTo>
                    <a:pt x="8550750" y="0"/>
                  </a:lnTo>
                  <a:lnTo>
                    <a:pt x="8550750" y="7711221"/>
                  </a:lnTo>
                  <a:lnTo>
                    <a:pt x="0" y="771122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4369014" y="1123497"/>
            <a:ext cx="9549972" cy="33226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11"/>
              </a:lnSpc>
            </a:pPr>
            <a:r>
              <a:rPr lang="en-US" sz="8541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謝謝家長們的參與</a:t>
            </a:r>
            <a:endParaRPr lang="en-US" sz="8541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  <a:p>
            <a:pPr algn="ctr">
              <a:lnSpc>
                <a:spcPts val="12811"/>
              </a:lnSpc>
            </a:pPr>
            <a:r>
              <a:rPr lang="en-US" sz="8541" dirty="0" err="1">
                <a:solidFill>
                  <a:srgbClr val="000000"/>
                </a:solidFill>
                <a:latin typeface="華康儷粗圓(P)" panose="020F0700000000000000" pitchFamily="34" charset="-120"/>
                <a:ea typeface="華康儷粗圓(P)" panose="020F0700000000000000" pitchFamily="34" charset="-120"/>
              </a:rPr>
              <a:t>未來合作愉快</a:t>
            </a:r>
            <a:endParaRPr lang="en-US" sz="8541" dirty="0">
              <a:solidFill>
                <a:srgbClr val="000000"/>
              </a:solidFill>
              <a:latin typeface="華康儷粗圓(P)" panose="020F0700000000000000" pitchFamily="34" charset="-120"/>
              <a:ea typeface="華康儷粗圓(P)" panose="020F0700000000000000" pitchFamily="34" charset="-120"/>
            </a:endParaRPr>
          </a:p>
        </p:txBody>
      </p:sp>
      <p:grpSp>
        <p:nvGrpSpPr>
          <p:cNvPr id="9" name="Group 9"/>
          <p:cNvGrpSpPr/>
          <p:nvPr/>
        </p:nvGrpSpPr>
        <p:grpSpPr>
          <a:xfrm>
            <a:off x="-3020714" y="4992976"/>
            <a:ext cx="9262335" cy="9676231"/>
            <a:chOff x="0" y="0"/>
            <a:chExt cx="12349780" cy="12901642"/>
          </a:xfrm>
        </p:grpSpPr>
        <p:sp>
          <p:nvSpPr>
            <p:cNvPr id="10" name="Freeform 10"/>
            <p:cNvSpPr/>
            <p:nvPr/>
          </p:nvSpPr>
          <p:spPr>
            <a:xfrm rot="4882999">
              <a:off x="465715" y="1070570"/>
              <a:ext cx="11418350" cy="10760502"/>
            </a:xfrm>
            <a:custGeom>
              <a:avLst/>
              <a:gdLst/>
              <a:ahLst/>
              <a:cxnLst/>
              <a:rect l="l" t="t" r="r" b="b"/>
              <a:pathLst>
                <a:path w="11418350" h="10760502">
                  <a:moveTo>
                    <a:pt x="0" y="0"/>
                  </a:moveTo>
                  <a:lnTo>
                    <a:pt x="11418350" y="0"/>
                  </a:lnTo>
                  <a:lnTo>
                    <a:pt x="11418350" y="10760502"/>
                  </a:lnTo>
                  <a:lnTo>
                    <a:pt x="0" y="107605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 rot="-4247557">
              <a:off x="2089442" y="4073882"/>
              <a:ext cx="6619554" cy="5969634"/>
            </a:xfrm>
            <a:custGeom>
              <a:avLst/>
              <a:gdLst/>
              <a:ahLst/>
              <a:cxnLst/>
              <a:rect l="l" t="t" r="r" b="b"/>
              <a:pathLst>
                <a:path w="6619554" h="5969634">
                  <a:moveTo>
                    <a:pt x="0" y="0"/>
                  </a:moveTo>
                  <a:lnTo>
                    <a:pt x="6619554" y="0"/>
                  </a:lnTo>
                  <a:lnTo>
                    <a:pt x="6619554" y="5969634"/>
                  </a:lnTo>
                  <a:lnTo>
                    <a:pt x="0" y="59696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394</TotalTime>
  <Words>726</Words>
  <Application>Microsoft Office PowerPoint</Application>
  <PresentationFormat>自訂</PresentationFormat>
  <Paragraphs>154</Paragraphs>
  <Slides>48</Slides>
  <Notes>1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2</vt:i4>
      </vt:variant>
      <vt:variant>
        <vt:lpstr>投影片標題</vt:lpstr>
      </vt:variant>
      <vt:variant>
        <vt:i4>48</vt:i4>
      </vt:variant>
    </vt:vector>
  </HeadingPairs>
  <TitlesOfParts>
    <vt:vector size="63" baseType="lpstr">
      <vt:lpstr>微軟正黑體</vt:lpstr>
      <vt:lpstr>華康中特圓體</vt:lpstr>
      <vt:lpstr>Aptos Display</vt:lpstr>
      <vt:lpstr>華康儷粗圓(P)</vt:lpstr>
      <vt:lpstr>華康儷粗黑</vt:lpstr>
      <vt:lpstr>Wingdings</vt:lpstr>
      <vt:lpstr>華康標楷體</vt:lpstr>
      <vt:lpstr>華康方圓體W7</vt:lpstr>
      <vt:lpstr>Calibri</vt:lpstr>
      <vt:lpstr>標楷體</vt:lpstr>
      <vt:lpstr>Arial</vt:lpstr>
      <vt:lpstr>Aptos</vt:lpstr>
      <vt:lpstr>Sensei</vt:lpstr>
      <vt:lpstr>Office Theme</vt:lpstr>
      <vt:lpstr>Office 佈景主題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一、建立生活常規及學習習慣 </vt:lpstr>
      <vt:lpstr>二、了解學習表現和升學選擇 </vt:lpstr>
      <vt:lpstr>三、關心孩子心理狀態和情緒變化 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112 親師座談會</dc:title>
  <dc:creator>user</dc:creator>
  <cp:lastModifiedBy>user</cp:lastModifiedBy>
  <cp:revision>49</cp:revision>
  <dcterms:created xsi:type="dcterms:W3CDTF">2006-08-16T00:00:00Z</dcterms:created>
  <dcterms:modified xsi:type="dcterms:W3CDTF">2026-09-14T01:54:06Z</dcterms:modified>
  <dc:identifier>DAFsztvUsYA</dc:identifier>
</cp:coreProperties>
</file>